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9" r:id="rId3"/>
    <p:sldId id="270" r:id="rId4"/>
    <p:sldId id="271" r:id="rId5"/>
    <p:sldId id="275" r:id="rId6"/>
    <p:sldId id="278" r:id="rId7"/>
    <p:sldId id="276" r:id="rId8"/>
    <p:sldId id="279" r:id="rId9"/>
    <p:sldId id="277" r:id="rId10"/>
    <p:sldId id="284" r:id="rId11"/>
    <p:sldId id="285" r:id="rId12"/>
    <p:sldId id="286" r:id="rId13"/>
    <p:sldId id="288" r:id="rId14"/>
    <p:sldId id="289" r:id="rId15"/>
    <p:sldId id="281" r:id="rId16"/>
    <p:sldId id="258" r:id="rId17"/>
    <p:sldId id="290"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732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316212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226408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3700353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170047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895057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9488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256313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3791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358533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86502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390528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279199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53721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20329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abdulsamet-ileri.medium.com/g%C3%B6r%C3%BCnt%C3%BC-filtrelerini-uygulama-ve-kenarlar%C4%B1-alg%C4%B1lama-21d42f194db4" TargetMode="External"/><Relationship Id="rId3" Type="http://schemas.openxmlformats.org/officeDocument/2006/relationships/hyperlink" Target="https://towardsdatascience.com/a-comprehensive-guide-to-convolutional-neural-networks-the-eli5-way-3bd2b1164a53" TargetMode="External"/><Relationship Id="rId7" Type="http://schemas.openxmlformats.org/officeDocument/2006/relationships/hyperlink" Target="https://en.wikipedia.org/wiki/MNIST_database" TargetMode="External"/><Relationship Id="rId2" Type="http://schemas.openxmlformats.org/officeDocument/2006/relationships/hyperlink" Target="https://course17.fast.ai/lessons/lesson4.html" TargetMode="External"/><Relationship Id="rId1" Type="http://schemas.openxmlformats.org/officeDocument/2006/relationships/slideLayout" Target="../slideLayouts/slideLayout1.xml"/><Relationship Id="rId6" Type="http://schemas.openxmlformats.org/officeDocument/2006/relationships/hyperlink" Target="https://www.kaggle.com/datasets/hojjatk/mnist-dataset" TargetMode="External"/><Relationship Id="rId5" Type="http://schemas.openxmlformats.org/officeDocument/2006/relationships/hyperlink" Target="https://deeplizard.com/resource/pavq7noze3" TargetMode="External"/><Relationship Id="rId4" Type="http://schemas.openxmlformats.org/officeDocument/2006/relationships/hyperlink" Target="https://www.hostingdergi.com.tr/yapay-zeka-ve-sinir-aglari/" TargetMode="External"/><Relationship Id="rId9" Type="http://schemas.openxmlformats.org/officeDocument/2006/relationships/hyperlink" Target="https://www.superdatascience.com/blogs/convolutional-neural-networks-cnn-step-3-flatten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hyperlink" Target="https://deeplizard.com/resource/pavq7noze2"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deeplizard.com/resource/pavq7noze3"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3999" y="0"/>
            <a:ext cx="5494021" cy="8229600"/>
          </a:xfrm>
          <a:prstGeom prst="rect">
            <a:avLst/>
          </a:prstGeom>
        </p:spPr>
      </p:pic>
      <p:sp>
        <p:nvSpPr>
          <p:cNvPr id="5" name="Text 2"/>
          <p:cNvSpPr/>
          <p:nvPr/>
        </p:nvSpPr>
        <p:spPr>
          <a:xfrm>
            <a:off x="628649" y="1927675"/>
            <a:ext cx="7682151" cy="2907334"/>
          </a:xfrm>
          <a:prstGeom prst="rect">
            <a:avLst/>
          </a:prstGeom>
          <a:noFill/>
          <a:ln/>
        </p:spPr>
        <p:txBody>
          <a:bodyPr wrap="square" rtlCol="0" anchor="t"/>
          <a:lstStyle/>
          <a:p>
            <a:pPr marL="0" indent="0">
              <a:lnSpc>
                <a:spcPts val="7545"/>
              </a:lnSpc>
              <a:buNone/>
            </a:pPr>
            <a:r>
              <a:rPr lang="tr-TR" sz="8000" dirty="0" err="1">
                <a:solidFill>
                  <a:srgbClr val="1B1B27"/>
                </a:solidFill>
                <a:latin typeface="Raleway" pitchFamily="34" charset="0"/>
                <a:ea typeface="Raleway" pitchFamily="34" charset="-122"/>
                <a:cs typeface="Raleway" pitchFamily="34" charset="-120"/>
              </a:rPr>
              <a:t>Konvolüsyonel</a:t>
            </a:r>
            <a:r>
              <a:rPr lang="en-US" sz="8000" dirty="0">
                <a:solidFill>
                  <a:srgbClr val="1B1B27"/>
                </a:solidFill>
                <a:latin typeface="Raleway" pitchFamily="34" charset="0"/>
                <a:ea typeface="Raleway" pitchFamily="34" charset="-122"/>
                <a:cs typeface="Raleway" pitchFamily="34" charset="-120"/>
              </a:rPr>
              <a:t> </a:t>
            </a:r>
            <a:endParaRPr lang="tr-TR" sz="8000" dirty="0">
              <a:solidFill>
                <a:srgbClr val="1B1B27"/>
              </a:solidFill>
              <a:latin typeface="Raleway" pitchFamily="34" charset="0"/>
              <a:ea typeface="Raleway" pitchFamily="34" charset="-122"/>
              <a:cs typeface="Raleway" pitchFamily="34" charset="-120"/>
            </a:endParaRPr>
          </a:p>
          <a:p>
            <a:pPr>
              <a:lnSpc>
                <a:spcPts val="7545"/>
              </a:lnSpc>
            </a:pPr>
            <a:r>
              <a:rPr lang="tr-TR" sz="8000" dirty="0">
                <a:solidFill>
                  <a:srgbClr val="1B1B27"/>
                </a:solidFill>
                <a:latin typeface="Raleway" pitchFamily="34" charset="0"/>
                <a:ea typeface="Raleway" pitchFamily="34" charset="-122"/>
                <a:cs typeface="Raleway" pitchFamily="34" charset="-120"/>
              </a:rPr>
              <a:t>Sinir</a:t>
            </a:r>
            <a:r>
              <a:rPr lang="en-US" sz="8000" dirty="0">
                <a:solidFill>
                  <a:srgbClr val="1B1B27"/>
                </a:solidFill>
                <a:latin typeface="Raleway" pitchFamily="34" charset="0"/>
                <a:ea typeface="Raleway" pitchFamily="34" charset="-122"/>
                <a:cs typeface="Raleway" pitchFamily="34" charset="-120"/>
              </a:rPr>
              <a:t> </a:t>
            </a:r>
            <a:r>
              <a:rPr lang="tr-TR" sz="8000" dirty="0">
                <a:solidFill>
                  <a:srgbClr val="1B1B27"/>
                </a:solidFill>
                <a:latin typeface="Raleway" pitchFamily="34" charset="0"/>
                <a:ea typeface="Raleway" pitchFamily="34" charset="-122"/>
                <a:cs typeface="Raleway" pitchFamily="34" charset="-120"/>
              </a:rPr>
              <a:t>Ağları</a:t>
            </a:r>
            <a:br>
              <a:rPr lang="tr-TR" sz="8000" dirty="0">
                <a:solidFill>
                  <a:srgbClr val="1B1B27"/>
                </a:solidFill>
                <a:latin typeface="Raleway" pitchFamily="34" charset="0"/>
                <a:ea typeface="Raleway" pitchFamily="34" charset="-122"/>
                <a:cs typeface="Raleway" pitchFamily="34" charset="-120"/>
              </a:rPr>
            </a:br>
            <a:r>
              <a:rPr lang="tr-TR" sz="3200" dirty="0" err="1">
                <a:solidFill>
                  <a:srgbClr val="1B1B27"/>
                </a:solidFill>
                <a:latin typeface="Raleway" pitchFamily="34" charset="0"/>
                <a:ea typeface="Raleway" pitchFamily="34" charset="-122"/>
                <a:cs typeface="Raleway" pitchFamily="34" charset="-120"/>
              </a:rPr>
              <a:t>Convolutional</a:t>
            </a:r>
            <a:r>
              <a:rPr lang="tr-TR" sz="3200" dirty="0">
                <a:solidFill>
                  <a:srgbClr val="1B1B27"/>
                </a:solidFill>
                <a:latin typeface="Raleway" pitchFamily="34" charset="0"/>
                <a:ea typeface="Raleway" pitchFamily="34" charset="-122"/>
                <a:cs typeface="Raleway" pitchFamily="34" charset="-120"/>
              </a:rPr>
              <a:t> </a:t>
            </a:r>
            <a:r>
              <a:rPr lang="tr-TR" sz="3200" dirty="0" err="1">
                <a:solidFill>
                  <a:srgbClr val="1B1B27"/>
                </a:solidFill>
                <a:latin typeface="Raleway" pitchFamily="34" charset="0"/>
                <a:ea typeface="Raleway" pitchFamily="34" charset="-122"/>
                <a:cs typeface="Raleway" pitchFamily="34" charset="-120"/>
              </a:rPr>
              <a:t>Neural</a:t>
            </a:r>
            <a:r>
              <a:rPr lang="tr-TR" sz="3200" dirty="0">
                <a:solidFill>
                  <a:srgbClr val="1B1B27"/>
                </a:solidFill>
                <a:latin typeface="Raleway" pitchFamily="34" charset="0"/>
                <a:ea typeface="Raleway" pitchFamily="34" charset="-122"/>
                <a:cs typeface="Raleway" pitchFamily="34" charset="-120"/>
              </a:rPr>
              <a:t> Networks (CNN)</a:t>
            </a:r>
            <a:endParaRPr lang="en-US" sz="3200" dirty="0">
              <a:solidFill>
                <a:srgbClr val="1B1B27"/>
              </a:solidFill>
              <a:latin typeface="Raleway" pitchFamily="34" charset="0"/>
              <a:ea typeface="Raleway" pitchFamily="34" charset="-122"/>
              <a:cs typeface="Raleway" pitchFamily="34" charset="-120"/>
            </a:endParaRPr>
          </a:p>
        </p:txBody>
      </p:sp>
      <p:sp>
        <p:nvSpPr>
          <p:cNvPr id="6" name="Text 3"/>
          <p:cNvSpPr/>
          <p:nvPr/>
        </p:nvSpPr>
        <p:spPr>
          <a:xfrm>
            <a:off x="833199" y="4851797"/>
            <a:ext cx="7477601" cy="1421606"/>
          </a:xfrm>
          <a:prstGeom prst="rect">
            <a:avLst/>
          </a:prstGeom>
          <a:noFill/>
          <a:ln/>
        </p:spPr>
        <p:txBody>
          <a:bodyPr wrap="square" rtlCol="0" anchor="t"/>
          <a:lstStyle/>
          <a:p>
            <a:pPr marL="0" indent="0">
              <a:lnSpc>
                <a:spcPts val="2799"/>
              </a:lnSpc>
              <a:buNone/>
            </a:pPr>
            <a:endParaRPr lang="en-US" sz="2000" dirty="0"/>
          </a:p>
        </p:txBody>
      </p:sp>
      <p:sp>
        <p:nvSpPr>
          <p:cNvPr id="7" name="Shape 4"/>
          <p:cNvSpPr/>
          <p:nvPr/>
        </p:nvSpPr>
        <p:spPr>
          <a:xfrm>
            <a:off x="833199" y="6376749"/>
            <a:ext cx="355402" cy="355402"/>
          </a:xfrm>
          <a:prstGeom prst="roundRect">
            <a:avLst>
              <a:gd name="adj" fmla="val 25726039"/>
            </a:avLst>
          </a:prstGeom>
          <a:noFill/>
          <a:ln w="7620">
            <a:solidFill>
              <a:srgbClr val="FFFFFF"/>
            </a:solidFill>
            <a:prstDash val="solid"/>
          </a:ln>
        </p:spPr>
        <p:txBody>
          <a:bodyPr/>
          <a:lstStyle/>
          <a:p>
            <a:endParaRPr lang="tr-TR"/>
          </a:p>
        </p:txBody>
      </p:sp>
      <p:sp>
        <p:nvSpPr>
          <p:cNvPr id="9" name="Text 5"/>
          <p:cNvSpPr/>
          <p:nvPr/>
        </p:nvSpPr>
        <p:spPr>
          <a:xfrm>
            <a:off x="833199" y="6360080"/>
            <a:ext cx="2367201" cy="783669"/>
          </a:xfrm>
          <a:prstGeom prst="rect">
            <a:avLst/>
          </a:prstGeom>
          <a:noFill/>
          <a:ln/>
        </p:spPr>
        <p:txBody>
          <a:bodyPr wrap="none" rtlCol="0" anchor="t"/>
          <a:lstStyle/>
          <a:p>
            <a:pPr marL="0" indent="0" algn="l">
              <a:lnSpc>
                <a:spcPts val="3062"/>
              </a:lnSpc>
              <a:buNone/>
            </a:pPr>
            <a:r>
              <a:rPr lang="en-US" sz="2400" b="1" dirty="0" err="1">
                <a:solidFill>
                  <a:srgbClr val="3C3939"/>
                </a:solidFill>
                <a:latin typeface="Roboto" pitchFamily="34" charset="0"/>
                <a:ea typeface="Roboto" pitchFamily="34" charset="-122"/>
                <a:cs typeface="Roboto" pitchFamily="34" charset="-120"/>
              </a:rPr>
              <a:t>Burak</a:t>
            </a:r>
            <a:r>
              <a:rPr lang="en-US" sz="2400" b="1" dirty="0">
                <a:solidFill>
                  <a:srgbClr val="3C3939"/>
                </a:solidFill>
                <a:latin typeface="Roboto" pitchFamily="34" charset="0"/>
                <a:ea typeface="Roboto" pitchFamily="34" charset="-122"/>
                <a:cs typeface="Roboto" pitchFamily="34" charset="-120"/>
              </a:rPr>
              <a:t> </a:t>
            </a:r>
            <a:r>
              <a:rPr lang="en-US" sz="2400" b="1" dirty="0" err="1">
                <a:solidFill>
                  <a:srgbClr val="3C3939"/>
                </a:solidFill>
                <a:latin typeface="Roboto" pitchFamily="34" charset="0"/>
                <a:ea typeface="Roboto" pitchFamily="34" charset="-122"/>
                <a:cs typeface="Roboto" pitchFamily="34" charset="-120"/>
              </a:rPr>
              <a:t>Gün</a:t>
            </a:r>
            <a:endParaRPr lang="tr-TR" sz="2400" b="1" dirty="0">
              <a:solidFill>
                <a:srgbClr val="3C3939"/>
              </a:solidFill>
              <a:latin typeface="Roboto" pitchFamily="34" charset="0"/>
              <a:ea typeface="Roboto" pitchFamily="34" charset="-122"/>
              <a:cs typeface="Roboto" pitchFamily="34" charset="-120"/>
            </a:endParaRPr>
          </a:p>
          <a:p>
            <a:pPr marL="0" indent="0" algn="l">
              <a:lnSpc>
                <a:spcPts val="3062"/>
              </a:lnSpc>
              <a:buNone/>
            </a:pPr>
            <a:r>
              <a:rPr lang="tr-TR" sz="2400" b="1" dirty="0">
                <a:solidFill>
                  <a:srgbClr val="3C3939"/>
                </a:solidFill>
                <a:latin typeface="Roboto" pitchFamily="34" charset="0"/>
                <a:ea typeface="Roboto" pitchFamily="34" charset="-122"/>
                <a:cs typeface="Roboto" pitchFamily="34" charset="-120"/>
              </a:rPr>
              <a:t>Y225012002</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pic>
        <p:nvPicPr>
          <p:cNvPr id="4" name="Resim 3" descr="metin, ekran görüntüsü, diyagram, çizgi içeren bir resim&#10;&#10;Açıklama otomatik olarak oluşturuldu">
            <a:extLst>
              <a:ext uri="{FF2B5EF4-FFF2-40B4-BE49-F238E27FC236}">
                <a16:creationId xmlns:a16="http://schemas.microsoft.com/office/drawing/2014/main" id="{2AAD60E9-AC0E-81CF-D1F8-CC05514FC116}"/>
              </a:ext>
            </a:extLst>
          </p:cNvPr>
          <p:cNvPicPr>
            <a:picLocks noChangeAspect="1"/>
          </p:cNvPicPr>
          <p:nvPr/>
        </p:nvPicPr>
        <p:blipFill rotWithShape="1">
          <a:blip r:embed="rId3"/>
          <a:srcRect l="8939" r="7742"/>
          <a:stretch/>
        </p:blipFill>
        <p:spPr>
          <a:xfrm>
            <a:off x="7110896" y="2046502"/>
            <a:ext cx="6832334" cy="3920205"/>
          </a:xfrm>
          <a:prstGeom prst="rect">
            <a:avLst/>
          </a:prstGeom>
        </p:spPr>
      </p:pic>
      <p:sp>
        <p:nvSpPr>
          <p:cNvPr id="2" name="Metin kutusu 1">
            <a:extLst>
              <a:ext uri="{FF2B5EF4-FFF2-40B4-BE49-F238E27FC236}">
                <a16:creationId xmlns:a16="http://schemas.microsoft.com/office/drawing/2014/main" id="{EEB02072-CE1D-C24A-2461-0C36AD890B80}"/>
              </a:ext>
            </a:extLst>
          </p:cNvPr>
          <p:cNvSpPr txBox="1"/>
          <p:nvPr/>
        </p:nvSpPr>
        <p:spPr>
          <a:xfrm>
            <a:off x="387625" y="1736032"/>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7" name="Metin kutusu 6">
            <a:extLst>
              <a:ext uri="{FF2B5EF4-FFF2-40B4-BE49-F238E27FC236}">
                <a16:creationId xmlns:a16="http://schemas.microsoft.com/office/drawing/2014/main" id="{F3685444-68CC-8A44-8680-4F158EE32530}"/>
              </a:ext>
            </a:extLst>
          </p:cNvPr>
          <p:cNvSpPr txBox="1"/>
          <p:nvPr/>
        </p:nvSpPr>
        <p:spPr>
          <a:xfrm>
            <a:off x="387625" y="5289697"/>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11" name="Metin kutusu 10">
            <a:extLst>
              <a:ext uri="{FF2B5EF4-FFF2-40B4-BE49-F238E27FC236}">
                <a16:creationId xmlns:a16="http://schemas.microsoft.com/office/drawing/2014/main" id="{1D084F84-0547-48EE-17A5-9616598E9A98}"/>
              </a:ext>
            </a:extLst>
          </p:cNvPr>
          <p:cNvSpPr txBox="1"/>
          <p:nvPr/>
        </p:nvSpPr>
        <p:spPr>
          <a:xfrm>
            <a:off x="387625" y="573821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a:t>
            </a:r>
            <a:r>
              <a:rPr lang="tr-TR"/>
              <a:t>- </a:t>
            </a:r>
            <a:r>
              <a:rPr lang="en-US"/>
              <a:t>Ağırlıklar ve Biaslar</a:t>
            </a:r>
            <a:r>
              <a:rPr lang="en-US" dirty="0"/>
              <a:t> (Weights and </a:t>
            </a:r>
            <a:r>
              <a:rPr lang="en-US"/>
              <a:t>Biases)</a:t>
            </a:r>
            <a:endParaRPr lang="tr-TR" dirty="0"/>
          </a:p>
        </p:txBody>
      </p:sp>
      <p:sp>
        <p:nvSpPr>
          <p:cNvPr id="12" name="Metin kutusu 11">
            <a:extLst>
              <a:ext uri="{FF2B5EF4-FFF2-40B4-BE49-F238E27FC236}">
                <a16:creationId xmlns:a16="http://schemas.microsoft.com/office/drawing/2014/main" id="{E633ADEE-E848-9A90-7CAA-B75E7D7DFFAE}"/>
              </a:ext>
            </a:extLst>
          </p:cNvPr>
          <p:cNvSpPr txBox="1"/>
          <p:nvPr/>
        </p:nvSpPr>
        <p:spPr>
          <a:xfrm>
            <a:off x="387625" y="6151219"/>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3" name="Metin kutusu 12">
            <a:extLst>
              <a:ext uri="{FF2B5EF4-FFF2-40B4-BE49-F238E27FC236}">
                <a16:creationId xmlns:a16="http://schemas.microsoft.com/office/drawing/2014/main" id="{2EBD7373-C7A6-4912-58A2-A05B2910B08F}"/>
              </a:ext>
            </a:extLst>
          </p:cNvPr>
          <p:cNvSpPr txBox="1"/>
          <p:nvPr/>
        </p:nvSpPr>
        <p:spPr>
          <a:xfrm>
            <a:off x="387625" y="6564223"/>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14" name="Dikdörtgen: Köşeleri Yuvarlatılmış 13">
            <a:extLst>
              <a:ext uri="{FF2B5EF4-FFF2-40B4-BE49-F238E27FC236}">
                <a16:creationId xmlns:a16="http://schemas.microsoft.com/office/drawing/2014/main" id="{0493F40D-B370-30E2-7E38-542643E9C199}"/>
              </a:ext>
            </a:extLst>
          </p:cNvPr>
          <p:cNvSpPr/>
          <p:nvPr/>
        </p:nvSpPr>
        <p:spPr>
          <a:xfrm>
            <a:off x="419100" y="1656846"/>
            <a:ext cx="5118346" cy="499362"/>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450630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pic>
        <p:nvPicPr>
          <p:cNvPr id="7" name="Resim 6" descr="diyagram, çizgi, origami, tasarım içeren bir resim&#10;&#10;Açıklama otomatik olarak oluşturuldu">
            <a:extLst>
              <a:ext uri="{FF2B5EF4-FFF2-40B4-BE49-F238E27FC236}">
                <a16:creationId xmlns:a16="http://schemas.microsoft.com/office/drawing/2014/main" id="{551F41AA-C1CD-2C3A-EB71-09F77207CB95}"/>
              </a:ext>
            </a:extLst>
          </p:cNvPr>
          <p:cNvPicPr>
            <a:picLocks noChangeAspect="1"/>
          </p:cNvPicPr>
          <p:nvPr/>
        </p:nvPicPr>
        <p:blipFill rotWithShape="1">
          <a:blip r:embed="rId3"/>
          <a:srcRect l="12728" r="20571"/>
          <a:stretch/>
        </p:blipFill>
        <p:spPr>
          <a:xfrm>
            <a:off x="7657228" y="2282826"/>
            <a:ext cx="5625278" cy="4138836"/>
          </a:xfrm>
          <a:prstGeom prst="rect">
            <a:avLst/>
          </a:prstGeom>
        </p:spPr>
      </p:pic>
      <p:sp>
        <p:nvSpPr>
          <p:cNvPr id="2" name="Metin kutusu 1">
            <a:extLst>
              <a:ext uri="{FF2B5EF4-FFF2-40B4-BE49-F238E27FC236}">
                <a16:creationId xmlns:a16="http://schemas.microsoft.com/office/drawing/2014/main" id="{AFA7FC70-26EE-971F-FDE7-EED11C9BDA22}"/>
              </a:ext>
            </a:extLst>
          </p:cNvPr>
          <p:cNvSpPr txBox="1"/>
          <p:nvPr/>
        </p:nvSpPr>
        <p:spPr>
          <a:xfrm>
            <a:off x="387625" y="1736032"/>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4" name="Metin kutusu 3">
            <a:extLst>
              <a:ext uri="{FF2B5EF4-FFF2-40B4-BE49-F238E27FC236}">
                <a16:creationId xmlns:a16="http://schemas.microsoft.com/office/drawing/2014/main" id="{32659DE8-E685-1630-8819-16EE3968AEBD}"/>
              </a:ext>
            </a:extLst>
          </p:cNvPr>
          <p:cNvSpPr txBox="1"/>
          <p:nvPr/>
        </p:nvSpPr>
        <p:spPr>
          <a:xfrm>
            <a:off x="387625" y="243442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9" name="Metin kutusu 8">
            <a:extLst>
              <a:ext uri="{FF2B5EF4-FFF2-40B4-BE49-F238E27FC236}">
                <a16:creationId xmlns:a16="http://schemas.microsoft.com/office/drawing/2014/main" id="{BE13F3A3-6415-00C9-5866-34A05E4DE724}"/>
              </a:ext>
            </a:extLst>
          </p:cNvPr>
          <p:cNvSpPr txBox="1"/>
          <p:nvPr/>
        </p:nvSpPr>
        <p:spPr>
          <a:xfrm>
            <a:off x="387625" y="573821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a:t>
            </a:r>
            <a:r>
              <a:rPr lang="tr-TR"/>
              <a:t>- </a:t>
            </a:r>
            <a:r>
              <a:rPr lang="en-US"/>
              <a:t>Ağırlıklar ve Biaslar</a:t>
            </a:r>
            <a:r>
              <a:rPr lang="en-US" dirty="0"/>
              <a:t> (Weights and </a:t>
            </a:r>
            <a:r>
              <a:rPr lang="en-US"/>
              <a:t>Biases)</a:t>
            </a:r>
            <a:endParaRPr lang="tr-TR" dirty="0"/>
          </a:p>
        </p:txBody>
      </p:sp>
      <p:sp>
        <p:nvSpPr>
          <p:cNvPr id="11" name="Metin kutusu 10">
            <a:extLst>
              <a:ext uri="{FF2B5EF4-FFF2-40B4-BE49-F238E27FC236}">
                <a16:creationId xmlns:a16="http://schemas.microsoft.com/office/drawing/2014/main" id="{7FEC7DB4-9710-B486-DAD7-CB29622CD59A}"/>
              </a:ext>
            </a:extLst>
          </p:cNvPr>
          <p:cNvSpPr txBox="1"/>
          <p:nvPr/>
        </p:nvSpPr>
        <p:spPr>
          <a:xfrm>
            <a:off x="387625" y="6151219"/>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2" name="Metin kutusu 11">
            <a:extLst>
              <a:ext uri="{FF2B5EF4-FFF2-40B4-BE49-F238E27FC236}">
                <a16:creationId xmlns:a16="http://schemas.microsoft.com/office/drawing/2014/main" id="{05C7C74A-E484-AC20-8B3F-AFAF2F41DFC9}"/>
              </a:ext>
            </a:extLst>
          </p:cNvPr>
          <p:cNvSpPr txBox="1"/>
          <p:nvPr/>
        </p:nvSpPr>
        <p:spPr>
          <a:xfrm>
            <a:off x="387625" y="6564223"/>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14" name="Dikdörtgen: Köşeleri Yuvarlatılmış 13">
            <a:extLst>
              <a:ext uri="{FF2B5EF4-FFF2-40B4-BE49-F238E27FC236}">
                <a16:creationId xmlns:a16="http://schemas.microsoft.com/office/drawing/2014/main" id="{17397813-BB05-D158-0F20-33768996C441}"/>
              </a:ext>
            </a:extLst>
          </p:cNvPr>
          <p:cNvSpPr/>
          <p:nvPr/>
        </p:nvSpPr>
        <p:spPr>
          <a:xfrm>
            <a:off x="387625" y="2337884"/>
            <a:ext cx="5118346" cy="499362"/>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421131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pic>
        <p:nvPicPr>
          <p:cNvPr id="14" name="Resim 13" descr="çizim, diyagram, taslak, origami içeren bir resim&#10;&#10;Açıklama otomatik olarak oluşturuldu">
            <a:extLst>
              <a:ext uri="{FF2B5EF4-FFF2-40B4-BE49-F238E27FC236}">
                <a16:creationId xmlns:a16="http://schemas.microsoft.com/office/drawing/2014/main" id="{254E428A-4052-8887-4985-4D03D0521138}"/>
              </a:ext>
            </a:extLst>
          </p:cNvPr>
          <p:cNvPicPr>
            <a:picLocks noChangeAspect="1"/>
          </p:cNvPicPr>
          <p:nvPr/>
        </p:nvPicPr>
        <p:blipFill rotWithShape="1">
          <a:blip r:embed="rId3"/>
          <a:srcRect l="40826" b="56372"/>
          <a:stretch/>
        </p:blipFill>
        <p:spPr>
          <a:xfrm>
            <a:off x="6792386" y="2771182"/>
            <a:ext cx="7242539" cy="3203829"/>
          </a:xfrm>
          <a:prstGeom prst="rect">
            <a:avLst/>
          </a:prstGeom>
        </p:spPr>
      </p:pic>
      <p:sp>
        <p:nvSpPr>
          <p:cNvPr id="2" name="Metin kutusu 1">
            <a:extLst>
              <a:ext uri="{FF2B5EF4-FFF2-40B4-BE49-F238E27FC236}">
                <a16:creationId xmlns:a16="http://schemas.microsoft.com/office/drawing/2014/main" id="{CEABEA55-959E-9AF9-2AD5-47AF29D32A01}"/>
              </a:ext>
            </a:extLst>
          </p:cNvPr>
          <p:cNvSpPr txBox="1"/>
          <p:nvPr/>
        </p:nvSpPr>
        <p:spPr>
          <a:xfrm>
            <a:off x="387625" y="1736032"/>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4" name="Metin kutusu 3">
            <a:extLst>
              <a:ext uri="{FF2B5EF4-FFF2-40B4-BE49-F238E27FC236}">
                <a16:creationId xmlns:a16="http://schemas.microsoft.com/office/drawing/2014/main" id="{24B6A4D7-571A-56B4-FF31-308B8454A5B5}"/>
              </a:ext>
            </a:extLst>
          </p:cNvPr>
          <p:cNvSpPr txBox="1"/>
          <p:nvPr/>
        </p:nvSpPr>
        <p:spPr>
          <a:xfrm>
            <a:off x="387625" y="243442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7" name="Metin kutusu 6">
            <a:extLst>
              <a:ext uri="{FF2B5EF4-FFF2-40B4-BE49-F238E27FC236}">
                <a16:creationId xmlns:a16="http://schemas.microsoft.com/office/drawing/2014/main" id="{8B9C8EE3-79E2-4570-53F6-9DAEE069DC3D}"/>
              </a:ext>
            </a:extLst>
          </p:cNvPr>
          <p:cNvSpPr txBox="1"/>
          <p:nvPr/>
        </p:nvSpPr>
        <p:spPr>
          <a:xfrm>
            <a:off x="387625" y="3085828"/>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 </a:t>
            </a:r>
            <a:r>
              <a:rPr lang="en-US" dirty="0" err="1"/>
              <a:t>Ağırlıklar</a:t>
            </a:r>
            <a:r>
              <a:rPr lang="en-US" dirty="0"/>
              <a:t> </a:t>
            </a:r>
            <a:r>
              <a:rPr lang="en-US" dirty="0" err="1"/>
              <a:t>ve</a:t>
            </a:r>
            <a:r>
              <a:rPr lang="en-US" dirty="0"/>
              <a:t> </a:t>
            </a:r>
            <a:r>
              <a:rPr lang="en-US" dirty="0" err="1"/>
              <a:t>Biaslar</a:t>
            </a:r>
            <a:r>
              <a:rPr lang="en-US" dirty="0"/>
              <a:t> (Weights and Biases)</a:t>
            </a:r>
            <a:endParaRPr lang="tr-TR" dirty="0"/>
          </a:p>
        </p:txBody>
      </p:sp>
      <p:sp>
        <p:nvSpPr>
          <p:cNvPr id="9" name="Metin kutusu 8">
            <a:extLst>
              <a:ext uri="{FF2B5EF4-FFF2-40B4-BE49-F238E27FC236}">
                <a16:creationId xmlns:a16="http://schemas.microsoft.com/office/drawing/2014/main" id="{C5FA04D5-6331-B17A-ECF4-225DF9741C17}"/>
              </a:ext>
            </a:extLst>
          </p:cNvPr>
          <p:cNvSpPr txBox="1"/>
          <p:nvPr/>
        </p:nvSpPr>
        <p:spPr>
          <a:xfrm>
            <a:off x="387625" y="6151219"/>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1" name="Metin kutusu 10">
            <a:extLst>
              <a:ext uri="{FF2B5EF4-FFF2-40B4-BE49-F238E27FC236}">
                <a16:creationId xmlns:a16="http://schemas.microsoft.com/office/drawing/2014/main" id="{AD81E70B-93FC-5150-471D-55B0AC619DCE}"/>
              </a:ext>
            </a:extLst>
          </p:cNvPr>
          <p:cNvSpPr txBox="1"/>
          <p:nvPr/>
        </p:nvSpPr>
        <p:spPr>
          <a:xfrm>
            <a:off x="387625" y="6564223"/>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12" name="Dikdörtgen: Köşeleri Yuvarlatılmış 11">
            <a:extLst>
              <a:ext uri="{FF2B5EF4-FFF2-40B4-BE49-F238E27FC236}">
                <a16:creationId xmlns:a16="http://schemas.microsoft.com/office/drawing/2014/main" id="{7B09A54D-752F-AEA4-0428-C9912E29B35B}"/>
              </a:ext>
            </a:extLst>
          </p:cNvPr>
          <p:cNvSpPr/>
          <p:nvPr/>
        </p:nvSpPr>
        <p:spPr>
          <a:xfrm>
            <a:off x="387625" y="3011158"/>
            <a:ext cx="5118346" cy="499362"/>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26104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pic>
        <p:nvPicPr>
          <p:cNvPr id="4" name="Resim 3">
            <a:extLst>
              <a:ext uri="{FF2B5EF4-FFF2-40B4-BE49-F238E27FC236}">
                <a16:creationId xmlns:a16="http://schemas.microsoft.com/office/drawing/2014/main" id="{D0CD62A5-DE5C-540F-2CB9-6EDB5C4D5B7F}"/>
              </a:ext>
            </a:extLst>
          </p:cNvPr>
          <p:cNvPicPr>
            <a:picLocks noChangeAspect="1"/>
          </p:cNvPicPr>
          <p:nvPr/>
        </p:nvPicPr>
        <p:blipFill>
          <a:blip r:embed="rId3"/>
          <a:stretch>
            <a:fillRect/>
          </a:stretch>
        </p:blipFill>
        <p:spPr>
          <a:xfrm>
            <a:off x="4990809" y="2862958"/>
            <a:ext cx="9495933" cy="3261279"/>
          </a:xfrm>
          <a:prstGeom prst="rect">
            <a:avLst/>
          </a:prstGeom>
        </p:spPr>
      </p:pic>
      <p:sp>
        <p:nvSpPr>
          <p:cNvPr id="13" name="Metin kutusu 12">
            <a:extLst>
              <a:ext uri="{FF2B5EF4-FFF2-40B4-BE49-F238E27FC236}">
                <a16:creationId xmlns:a16="http://schemas.microsoft.com/office/drawing/2014/main" id="{7CBEDDC7-7C3F-1C4B-52CB-CCFF411278D6}"/>
              </a:ext>
            </a:extLst>
          </p:cNvPr>
          <p:cNvSpPr txBox="1"/>
          <p:nvPr/>
        </p:nvSpPr>
        <p:spPr>
          <a:xfrm>
            <a:off x="387625" y="1736032"/>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14" name="Metin kutusu 13">
            <a:extLst>
              <a:ext uri="{FF2B5EF4-FFF2-40B4-BE49-F238E27FC236}">
                <a16:creationId xmlns:a16="http://schemas.microsoft.com/office/drawing/2014/main" id="{284F8251-02BA-4AE7-17CB-B0C78BE706C8}"/>
              </a:ext>
            </a:extLst>
          </p:cNvPr>
          <p:cNvSpPr txBox="1"/>
          <p:nvPr/>
        </p:nvSpPr>
        <p:spPr>
          <a:xfrm>
            <a:off x="387625" y="243442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16" name="Metin kutusu 15">
            <a:extLst>
              <a:ext uri="{FF2B5EF4-FFF2-40B4-BE49-F238E27FC236}">
                <a16:creationId xmlns:a16="http://schemas.microsoft.com/office/drawing/2014/main" id="{6A12D284-D9AF-D3DB-1E07-01C6DFEB0357}"/>
              </a:ext>
            </a:extLst>
          </p:cNvPr>
          <p:cNvSpPr txBox="1"/>
          <p:nvPr/>
        </p:nvSpPr>
        <p:spPr>
          <a:xfrm>
            <a:off x="387625" y="3085828"/>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 </a:t>
            </a:r>
            <a:r>
              <a:rPr lang="en-US" dirty="0" err="1"/>
              <a:t>Ağırlıklar</a:t>
            </a:r>
            <a:r>
              <a:rPr lang="en-US" dirty="0"/>
              <a:t> </a:t>
            </a:r>
            <a:r>
              <a:rPr lang="en-US" dirty="0" err="1"/>
              <a:t>ve</a:t>
            </a:r>
            <a:r>
              <a:rPr lang="en-US" dirty="0"/>
              <a:t> </a:t>
            </a:r>
            <a:r>
              <a:rPr lang="en-US" dirty="0" err="1"/>
              <a:t>Biaslar</a:t>
            </a:r>
            <a:r>
              <a:rPr lang="en-US" dirty="0"/>
              <a:t> (Weights and Biases)</a:t>
            </a:r>
            <a:endParaRPr lang="tr-TR" dirty="0"/>
          </a:p>
        </p:txBody>
      </p:sp>
      <p:sp>
        <p:nvSpPr>
          <p:cNvPr id="17" name="Metin kutusu 16">
            <a:extLst>
              <a:ext uri="{FF2B5EF4-FFF2-40B4-BE49-F238E27FC236}">
                <a16:creationId xmlns:a16="http://schemas.microsoft.com/office/drawing/2014/main" id="{889AFEB9-1E65-FE04-E1E4-B0969F940D58}"/>
              </a:ext>
            </a:extLst>
          </p:cNvPr>
          <p:cNvSpPr txBox="1"/>
          <p:nvPr/>
        </p:nvSpPr>
        <p:spPr>
          <a:xfrm>
            <a:off x="387625" y="3840941"/>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8" name="Metin kutusu 17">
            <a:extLst>
              <a:ext uri="{FF2B5EF4-FFF2-40B4-BE49-F238E27FC236}">
                <a16:creationId xmlns:a16="http://schemas.microsoft.com/office/drawing/2014/main" id="{FE678847-84CB-7866-CEDC-81DE2BBE6925}"/>
              </a:ext>
            </a:extLst>
          </p:cNvPr>
          <p:cNvSpPr txBox="1"/>
          <p:nvPr/>
        </p:nvSpPr>
        <p:spPr>
          <a:xfrm>
            <a:off x="387625" y="6564223"/>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20" name="Dikdörtgen: Köşeleri Yuvarlatılmış 19">
            <a:extLst>
              <a:ext uri="{FF2B5EF4-FFF2-40B4-BE49-F238E27FC236}">
                <a16:creationId xmlns:a16="http://schemas.microsoft.com/office/drawing/2014/main" id="{66A72180-742E-505C-FF9A-4BCB3A4C5C8F}"/>
              </a:ext>
            </a:extLst>
          </p:cNvPr>
          <p:cNvSpPr/>
          <p:nvPr/>
        </p:nvSpPr>
        <p:spPr>
          <a:xfrm>
            <a:off x="300437" y="3787895"/>
            <a:ext cx="4585670" cy="499362"/>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4183756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sp>
        <p:nvSpPr>
          <p:cNvPr id="13" name="Metin kutusu 12">
            <a:extLst>
              <a:ext uri="{FF2B5EF4-FFF2-40B4-BE49-F238E27FC236}">
                <a16:creationId xmlns:a16="http://schemas.microsoft.com/office/drawing/2014/main" id="{7CBEDDC7-7C3F-1C4B-52CB-CCFF411278D6}"/>
              </a:ext>
            </a:extLst>
          </p:cNvPr>
          <p:cNvSpPr txBox="1"/>
          <p:nvPr/>
        </p:nvSpPr>
        <p:spPr>
          <a:xfrm>
            <a:off x="387625" y="1736032"/>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14" name="Metin kutusu 13">
            <a:extLst>
              <a:ext uri="{FF2B5EF4-FFF2-40B4-BE49-F238E27FC236}">
                <a16:creationId xmlns:a16="http://schemas.microsoft.com/office/drawing/2014/main" id="{284F8251-02BA-4AE7-17CB-B0C78BE706C8}"/>
              </a:ext>
            </a:extLst>
          </p:cNvPr>
          <p:cNvSpPr txBox="1"/>
          <p:nvPr/>
        </p:nvSpPr>
        <p:spPr>
          <a:xfrm>
            <a:off x="387625" y="243442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16" name="Metin kutusu 15">
            <a:extLst>
              <a:ext uri="{FF2B5EF4-FFF2-40B4-BE49-F238E27FC236}">
                <a16:creationId xmlns:a16="http://schemas.microsoft.com/office/drawing/2014/main" id="{6A12D284-D9AF-D3DB-1E07-01C6DFEB0357}"/>
              </a:ext>
            </a:extLst>
          </p:cNvPr>
          <p:cNvSpPr txBox="1"/>
          <p:nvPr/>
        </p:nvSpPr>
        <p:spPr>
          <a:xfrm>
            <a:off x="387625" y="3085828"/>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 </a:t>
            </a:r>
            <a:r>
              <a:rPr lang="en-US" dirty="0" err="1"/>
              <a:t>Ağırlıklar</a:t>
            </a:r>
            <a:r>
              <a:rPr lang="en-US" dirty="0"/>
              <a:t> </a:t>
            </a:r>
            <a:r>
              <a:rPr lang="en-US" dirty="0" err="1"/>
              <a:t>ve</a:t>
            </a:r>
            <a:r>
              <a:rPr lang="en-US" dirty="0"/>
              <a:t> </a:t>
            </a:r>
            <a:r>
              <a:rPr lang="en-US" dirty="0" err="1"/>
              <a:t>Biaslar</a:t>
            </a:r>
            <a:r>
              <a:rPr lang="en-US" dirty="0"/>
              <a:t> (Weights and Biases)</a:t>
            </a:r>
            <a:endParaRPr lang="tr-TR" dirty="0"/>
          </a:p>
        </p:txBody>
      </p:sp>
      <p:sp>
        <p:nvSpPr>
          <p:cNvPr id="17" name="Metin kutusu 16">
            <a:extLst>
              <a:ext uri="{FF2B5EF4-FFF2-40B4-BE49-F238E27FC236}">
                <a16:creationId xmlns:a16="http://schemas.microsoft.com/office/drawing/2014/main" id="{889AFEB9-1E65-FE04-E1E4-B0969F940D58}"/>
              </a:ext>
            </a:extLst>
          </p:cNvPr>
          <p:cNvSpPr txBox="1"/>
          <p:nvPr/>
        </p:nvSpPr>
        <p:spPr>
          <a:xfrm>
            <a:off x="387625" y="3840941"/>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8" name="Metin kutusu 17">
            <a:extLst>
              <a:ext uri="{FF2B5EF4-FFF2-40B4-BE49-F238E27FC236}">
                <a16:creationId xmlns:a16="http://schemas.microsoft.com/office/drawing/2014/main" id="{FE678847-84CB-7866-CEDC-81DE2BBE6925}"/>
              </a:ext>
            </a:extLst>
          </p:cNvPr>
          <p:cNvSpPr txBox="1"/>
          <p:nvPr/>
        </p:nvSpPr>
        <p:spPr>
          <a:xfrm>
            <a:off x="387625" y="4596054"/>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3" name="Dikdörtgen: Köşeleri Yuvarlatılmış 2">
            <a:extLst>
              <a:ext uri="{FF2B5EF4-FFF2-40B4-BE49-F238E27FC236}">
                <a16:creationId xmlns:a16="http://schemas.microsoft.com/office/drawing/2014/main" id="{DBE8B085-B5D8-A8F2-A0DB-AC46117962AA}"/>
              </a:ext>
            </a:extLst>
          </p:cNvPr>
          <p:cNvSpPr/>
          <p:nvPr/>
        </p:nvSpPr>
        <p:spPr>
          <a:xfrm>
            <a:off x="335338" y="4524760"/>
            <a:ext cx="5118346" cy="499362"/>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5" name="Resim 4" descr="ekran görüntüsü, metin, tasarım içeren bir resim&#10;&#10;Açıklama otomatik olarak oluşturuldu">
            <a:extLst>
              <a:ext uri="{FF2B5EF4-FFF2-40B4-BE49-F238E27FC236}">
                <a16:creationId xmlns:a16="http://schemas.microsoft.com/office/drawing/2014/main" id="{4E4BA876-0B5F-6659-AAEE-2803317339D9}"/>
              </a:ext>
            </a:extLst>
          </p:cNvPr>
          <p:cNvPicPr>
            <a:picLocks noChangeAspect="1"/>
          </p:cNvPicPr>
          <p:nvPr/>
        </p:nvPicPr>
        <p:blipFill>
          <a:blip r:embed="rId3"/>
          <a:stretch>
            <a:fillRect/>
          </a:stretch>
        </p:blipFill>
        <p:spPr>
          <a:xfrm>
            <a:off x="9966768" y="2049572"/>
            <a:ext cx="1397812" cy="4950376"/>
          </a:xfrm>
          <a:prstGeom prst="rect">
            <a:avLst/>
          </a:prstGeom>
        </p:spPr>
      </p:pic>
    </p:spTree>
    <p:extLst>
      <p:ext uri="{BB962C8B-B14F-4D97-AF65-F5344CB8AC3E}">
        <p14:creationId xmlns:p14="http://schemas.microsoft.com/office/powerpoint/2010/main" val="96730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355987" y="159300"/>
            <a:ext cx="7934765" cy="944344"/>
          </a:xfrm>
          <a:prstGeom prst="rect">
            <a:avLst/>
          </a:prstGeom>
          <a:noFill/>
          <a:ln/>
        </p:spPr>
        <p:txBody>
          <a:bodyPr wrap="none" rtlCol="0" anchor="t"/>
          <a:lstStyle/>
          <a:p>
            <a:pPr algn="ctr">
              <a:lnSpc>
                <a:spcPts val="6494"/>
              </a:lnSpc>
            </a:pPr>
            <a:r>
              <a:rPr lang="tr-TR" sz="4400" dirty="0">
                <a:solidFill>
                  <a:srgbClr val="0D0D0D"/>
                </a:solidFill>
                <a:latin typeface="Söhne"/>
              </a:rPr>
              <a:t>Modelin Eğitilmesi - </a:t>
            </a:r>
            <a:r>
              <a:rPr lang="tr-TR" sz="4400" b="0" i="0" dirty="0">
                <a:solidFill>
                  <a:srgbClr val="0D0D0D"/>
                </a:solidFill>
                <a:effectLst/>
                <a:latin typeface="Söhne"/>
              </a:rPr>
              <a:t>MNIST Verileri</a:t>
            </a:r>
          </a:p>
        </p:txBody>
      </p:sp>
      <p:pic>
        <p:nvPicPr>
          <p:cNvPr id="3" name="Resim 2" descr="metin, yazı tipi, el yazısı, tipografi içeren bir resim&#10;&#10;Açıklama otomatik olarak oluşturuldu">
            <a:extLst>
              <a:ext uri="{FF2B5EF4-FFF2-40B4-BE49-F238E27FC236}">
                <a16:creationId xmlns:a16="http://schemas.microsoft.com/office/drawing/2014/main" id="{AD8C30FE-C4F3-783A-5680-53F8F08C1B9A}"/>
              </a:ext>
            </a:extLst>
          </p:cNvPr>
          <p:cNvPicPr>
            <a:picLocks noChangeAspect="1"/>
          </p:cNvPicPr>
          <p:nvPr/>
        </p:nvPicPr>
        <p:blipFill rotWithShape="1">
          <a:blip r:embed="rId3"/>
          <a:srcRect l="40572" t="-1" b="-1536"/>
          <a:stretch/>
        </p:blipFill>
        <p:spPr>
          <a:xfrm>
            <a:off x="7012463" y="1336033"/>
            <a:ext cx="7530907" cy="6607997"/>
          </a:xfrm>
          <a:prstGeom prst="rect">
            <a:avLst/>
          </a:prstGeom>
        </p:spPr>
      </p:pic>
      <p:sp>
        <p:nvSpPr>
          <p:cNvPr id="21" name="Text 2">
            <a:extLst>
              <a:ext uri="{FF2B5EF4-FFF2-40B4-BE49-F238E27FC236}">
                <a16:creationId xmlns:a16="http://schemas.microsoft.com/office/drawing/2014/main" id="{F04BC2B8-ED01-3A64-A76D-75C6AEDADD6F}"/>
              </a:ext>
            </a:extLst>
          </p:cNvPr>
          <p:cNvSpPr/>
          <p:nvPr/>
        </p:nvSpPr>
        <p:spPr>
          <a:xfrm>
            <a:off x="285023" y="897254"/>
            <a:ext cx="6188627" cy="1790106"/>
          </a:xfrm>
          <a:prstGeom prst="rect">
            <a:avLst/>
          </a:prstGeom>
          <a:noFill/>
          <a:ln/>
        </p:spPr>
        <p:txBody>
          <a:bodyPr wrap="none" rtlCol="0" anchor="t"/>
          <a:lstStyle/>
          <a:p>
            <a:pPr algn="ctr">
              <a:lnSpc>
                <a:spcPts val="6494"/>
              </a:lnSpc>
            </a:pPr>
            <a:endParaRPr lang="en-US" dirty="0">
              <a:solidFill>
                <a:srgbClr val="0D0D0D"/>
              </a:solidFill>
              <a:highlight>
                <a:srgbClr val="FFFFFF"/>
              </a:highlight>
              <a:latin typeface="Söhne"/>
            </a:endParaRPr>
          </a:p>
        </p:txBody>
      </p:sp>
      <p:sp>
        <p:nvSpPr>
          <p:cNvPr id="23" name="Metin kutusu 22">
            <a:extLst>
              <a:ext uri="{FF2B5EF4-FFF2-40B4-BE49-F238E27FC236}">
                <a16:creationId xmlns:a16="http://schemas.microsoft.com/office/drawing/2014/main" id="{C6E64860-F633-AFD5-E898-DA390CE87E0C}"/>
              </a:ext>
            </a:extLst>
          </p:cNvPr>
          <p:cNvSpPr txBox="1"/>
          <p:nvPr/>
        </p:nvSpPr>
        <p:spPr>
          <a:xfrm>
            <a:off x="355987" y="2224985"/>
            <a:ext cx="5828503" cy="1200329"/>
          </a:xfrm>
          <a:prstGeom prst="rect">
            <a:avLst/>
          </a:prstGeom>
          <a:noFill/>
        </p:spPr>
        <p:txBody>
          <a:bodyPr wrap="square">
            <a:spAutoFit/>
          </a:bodyPr>
          <a:lstStyle/>
          <a:p>
            <a:pPr marL="285750" indent="-285750">
              <a:buFont typeface="Arial" panose="020B0604020202020204" pitchFamily="34" charset="0"/>
              <a:buChar char="•"/>
            </a:pPr>
            <a:r>
              <a:rPr lang="tr-TR" b="0" i="0" dirty="0">
                <a:solidFill>
                  <a:srgbClr val="0D0D0D"/>
                </a:solidFill>
                <a:effectLst/>
                <a:highlight>
                  <a:srgbClr val="FFFF00"/>
                </a:highlight>
                <a:latin typeface="Söhne"/>
              </a:rPr>
              <a:t>28x28</a:t>
            </a:r>
            <a:r>
              <a:rPr lang="tr-TR" dirty="0">
                <a:solidFill>
                  <a:srgbClr val="0D0D0D"/>
                </a:solidFill>
                <a:highlight>
                  <a:srgbClr val="FFFF00"/>
                </a:highlight>
                <a:latin typeface="Söhne"/>
              </a:rPr>
              <a:t> </a:t>
            </a:r>
            <a:r>
              <a:rPr lang="tr-TR" b="0" i="0" dirty="0">
                <a:solidFill>
                  <a:srgbClr val="0D0D0D"/>
                </a:solidFill>
                <a:effectLst/>
                <a:highlight>
                  <a:srgbClr val="FFFF00"/>
                </a:highlight>
                <a:latin typeface="Söhne"/>
              </a:rPr>
              <a:t> boyutunda 784 piksel gri tonlu el yazısı</a:t>
            </a:r>
            <a:br>
              <a:rPr lang="tr-TR" b="0" i="0" dirty="0">
                <a:solidFill>
                  <a:srgbClr val="0D0D0D"/>
                </a:solidFill>
                <a:effectLst/>
                <a:highlight>
                  <a:srgbClr val="FFFF00"/>
                </a:highlight>
                <a:latin typeface="Söhne"/>
              </a:rPr>
            </a:br>
            <a:endParaRPr lang="tr-TR" b="0" i="0" dirty="0">
              <a:solidFill>
                <a:srgbClr val="0D0D0D"/>
              </a:solidFill>
              <a:effectLst/>
              <a:highlight>
                <a:srgbClr val="FFFF00"/>
              </a:highlight>
              <a:latin typeface="Söhne"/>
            </a:endParaRPr>
          </a:p>
          <a:p>
            <a:pPr marL="285750" indent="-285750">
              <a:buFont typeface="Arial" panose="020B0604020202020204" pitchFamily="34" charset="0"/>
              <a:buChar char="•"/>
            </a:pPr>
            <a:r>
              <a:rPr lang="tr-TR" b="0" i="0" dirty="0">
                <a:solidFill>
                  <a:srgbClr val="0D0D0D"/>
                </a:solidFill>
                <a:effectLst/>
                <a:highlight>
                  <a:srgbClr val="FFFF00"/>
                </a:highlight>
                <a:latin typeface="Söhne"/>
              </a:rPr>
              <a:t>Toplamda 70.000 örnek, 60.000'i eğitim, 10.000'i test</a:t>
            </a:r>
          </a:p>
          <a:p>
            <a:endParaRPr lang="tr-TR" dirty="0">
              <a:solidFill>
                <a:srgbClr val="0D0D0D"/>
              </a:solidFill>
              <a:highlight>
                <a:srgbClr val="FFFFFF"/>
              </a:highlight>
              <a:latin typeface="Söhne"/>
            </a:endParaRPr>
          </a:p>
        </p:txBody>
      </p:sp>
      <p:sp>
        <p:nvSpPr>
          <p:cNvPr id="26" name="Metin kutusu 25">
            <a:extLst>
              <a:ext uri="{FF2B5EF4-FFF2-40B4-BE49-F238E27FC236}">
                <a16:creationId xmlns:a16="http://schemas.microsoft.com/office/drawing/2014/main" id="{027C2382-F7BE-9488-F8DC-06C0D5EDB874}"/>
              </a:ext>
            </a:extLst>
          </p:cNvPr>
          <p:cNvSpPr txBox="1"/>
          <p:nvPr/>
        </p:nvSpPr>
        <p:spPr>
          <a:xfrm>
            <a:off x="255498" y="1336033"/>
            <a:ext cx="7315200" cy="707886"/>
          </a:xfrm>
          <a:prstGeom prst="rect">
            <a:avLst/>
          </a:prstGeom>
          <a:noFill/>
        </p:spPr>
        <p:txBody>
          <a:bodyPr wrap="square">
            <a:spAutoFit/>
          </a:bodyPr>
          <a:lstStyle/>
          <a:p>
            <a:r>
              <a:rPr lang="tr-TR" sz="2000" dirty="0">
                <a:highlight>
                  <a:srgbClr val="FFFF00"/>
                </a:highlight>
              </a:rPr>
              <a:t>"</a:t>
            </a:r>
            <a:r>
              <a:rPr lang="tr-TR" sz="2000" dirty="0" err="1">
                <a:highlight>
                  <a:srgbClr val="FFFF00"/>
                </a:highlight>
              </a:rPr>
              <a:t>Modified</a:t>
            </a:r>
            <a:r>
              <a:rPr lang="tr-TR" sz="2000" dirty="0">
                <a:highlight>
                  <a:srgbClr val="FFFF00"/>
                </a:highlight>
              </a:rPr>
              <a:t> </a:t>
            </a:r>
            <a:r>
              <a:rPr lang="tr-TR" sz="2000" dirty="0" err="1">
                <a:highlight>
                  <a:srgbClr val="FFFF00"/>
                </a:highlight>
              </a:rPr>
              <a:t>National</a:t>
            </a:r>
            <a:r>
              <a:rPr lang="tr-TR" sz="2000" dirty="0">
                <a:highlight>
                  <a:srgbClr val="FFFF00"/>
                </a:highlight>
              </a:rPr>
              <a:t> </a:t>
            </a:r>
            <a:r>
              <a:rPr lang="tr-TR" sz="2000" dirty="0" err="1">
                <a:highlight>
                  <a:srgbClr val="FFFF00"/>
                </a:highlight>
              </a:rPr>
              <a:t>Institute</a:t>
            </a:r>
            <a:r>
              <a:rPr lang="tr-TR" sz="2000" dirty="0">
                <a:highlight>
                  <a:srgbClr val="FFFF00"/>
                </a:highlight>
              </a:rPr>
              <a:t> of </a:t>
            </a:r>
            <a:r>
              <a:rPr lang="tr-TR" sz="2000" dirty="0" err="1">
                <a:highlight>
                  <a:srgbClr val="FFFF00"/>
                </a:highlight>
              </a:rPr>
              <a:t>Standards</a:t>
            </a:r>
            <a:r>
              <a:rPr lang="tr-TR" sz="2000" dirty="0">
                <a:highlight>
                  <a:srgbClr val="FFFF00"/>
                </a:highlight>
              </a:rPr>
              <a:t> </a:t>
            </a:r>
            <a:r>
              <a:rPr lang="tr-TR" sz="2000" dirty="0" err="1">
                <a:highlight>
                  <a:srgbClr val="FFFF00"/>
                </a:highlight>
              </a:rPr>
              <a:t>and</a:t>
            </a:r>
            <a:r>
              <a:rPr lang="tr-TR" sz="2000" dirty="0">
                <a:highlight>
                  <a:srgbClr val="FFFF00"/>
                </a:highlight>
              </a:rPr>
              <a:t> </a:t>
            </a:r>
            <a:r>
              <a:rPr lang="tr-TR" sz="2000" dirty="0" err="1">
                <a:highlight>
                  <a:srgbClr val="FFFF00"/>
                </a:highlight>
              </a:rPr>
              <a:t>Technology</a:t>
            </a:r>
            <a:r>
              <a:rPr lang="tr-TR" sz="2000" dirty="0">
                <a:highlight>
                  <a:srgbClr val="FFFF00"/>
                </a:highlight>
              </a:rPr>
              <a:t>" </a:t>
            </a:r>
            <a:br>
              <a:rPr lang="tr-TR" sz="2000" dirty="0">
                <a:highlight>
                  <a:srgbClr val="FFFF00"/>
                </a:highlight>
              </a:rPr>
            </a:br>
            <a:r>
              <a:rPr lang="tr-TR" sz="2000" dirty="0">
                <a:highlight>
                  <a:srgbClr val="FFFF00"/>
                </a:highlight>
              </a:rPr>
              <a:t>(Değiştirilmiş Ulusal Standartlar ve Teknoloji Enstitüsü) </a:t>
            </a:r>
          </a:p>
        </p:txBody>
      </p:sp>
      <p:pic>
        <p:nvPicPr>
          <p:cNvPr id="29" name="Resim 28" descr="tipografi, yazı tipi, hat sanatı, kaligrafi, siyah beyaz içeren bir resim&#10;&#10;Açıklama otomatik olarak oluşturuldu">
            <a:extLst>
              <a:ext uri="{FF2B5EF4-FFF2-40B4-BE49-F238E27FC236}">
                <a16:creationId xmlns:a16="http://schemas.microsoft.com/office/drawing/2014/main" id="{5EAAD9DA-F65A-C07C-8243-318A82C4DEA9}"/>
              </a:ext>
            </a:extLst>
          </p:cNvPr>
          <p:cNvPicPr>
            <a:picLocks noChangeAspect="1"/>
          </p:cNvPicPr>
          <p:nvPr/>
        </p:nvPicPr>
        <p:blipFill>
          <a:blip r:embed="rId4"/>
          <a:stretch>
            <a:fillRect/>
          </a:stretch>
        </p:blipFill>
        <p:spPr>
          <a:xfrm>
            <a:off x="511631" y="3727298"/>
            <a:ext cx="6172159" cy="4090112"/>
          </a:xfrm>
          <a:prstGeom prst="rect">
            <a:avLst/>
          </a:prstGeom>
        </p:spPr>
      </p:pic>
    </p:spTree>
    <p:extLst>
      <p:ext uri="{BB962C8B-B14F-4D97-AF65-F5344CB8AC3E}">
        <p14:creationId xmlns:p14="http://schemas.microsoft.com/office/powerpoint/2010/main" val="396698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6" name="Image 1" descr="preencoded.png"/>
          <p:cNvPicPr>
            <a:picLocks noChangeAspect="1"/>
          </p:cNvPicPr>
          <p:nvPr/>
        </p:nvPicPr>
        <p:blipFill>
          <a:blip r:embed="rId3"/>
          <a:stretch>
            <a:fillRect/>
          </a:stretch>
        </p:blipFill>
        <p:spPr>
          <a:xfrm>
            <a:off x="1727935" y="1962388"/>
            <a:ext cx="603410" cy="918464"/>
          </a:xfrm>
          <a:prstGeom prst="rect">
            <a:avLst/>
          </a:prstGeom>
          <a:noFill/>
        </p:spPr>
      </p:pic>
      <p:sp>
        <p:nvSpPr>
          <p:cNvPr id="5" name="Text 2"/>
          <p:cNvSpPr/>
          <p:nvPr/>
        </p:nvSpPr>
        <p:spPr>
          <a:xfrm>
            <a:off x="647970" y="349551"/>
            <a:ext cx="2890684" cy="694373"/>
          </a:xfrm>
          <a:prstGeom prst="rect">
            <a:avLst/>
          </a:prstGeom>
          <a:noFill/>
          <a:ln/>
        </p:spPr>
        <p:txBody>
          <a:bodyPr wrap="none" rtlCol="0" anchor="t"/>
          <a:lstStyle/>
          <a:p>
            <a:pPr marL="0" indent="0">
              <a:lnSpc>
                <a:spcPts val="5468"/>
              </a:lnSpc>
              <a:buNone/>
            </a:pPr>
            <a:r>
              <a:rPr lang="tr-TR" sz="4374" dirty="0">
                <a:solidFill>
                  <a:srgbClr val="1B1B27"/>
                </a:solidFill>
                <a:latin typeface="Raleway" pitchFamily="34" charset="0"/>
                <a:ea typeface="Raleway" pitchFamily="34" charset="-122"/>
                <a:cs typeface="Raleway" pitchFamily="34" charset="-120"/>
              </a:rPr>
              <a:t>ÖZET</a:t>
            </a:r>
            <a:endParaRPr lang="en-US" sz="4374" dirty="0"/>
          </a:p>
        </p:txBody>
      </p:sp>
      <p:sp>
        <p:nvSpPr>
          <p:cNvPr id="7" name="Text 3"/>
          <p:cNvSpPr/>
          <p:nvPr/>
        </p:nvSpPr>
        <p:spPr>
          <a:xfrm>
            <a:off x="2670718" y="2248027"/>
            <a:ext cx="2777490" cy="347186"/>
          </a:xfrm>
          <a:prstGeom prst="rect">
            <a:avLst/>
          </a:prstGeom>
          <a:noFill/>
          <a:ln/>
        </p:spPr>
        <p:txBody>
          <a:bodyPr wrap="none" rtlCol="0" anchor="t"/>
          <a:lstStyle/>
          <a:p>
            <a:pPr>
              <a:lnSpc>
                <a:spcPts val="2112"/>
              </a:lnSpc>
            </a:pPr>
            <a:r>
              <a:rPr lang="tr-TR" sz="2400" dirty="0">
                <a:solidFill>
                  <a:srgbClr val="3C3939"/>
                </a:solidFill>
                <a:latin typeface="Raleway" pitchFamily="34" charset="0"/>
                <a:ea typeface="Raleway" pitchFamily="34" charset="-122"/>
                <a:cs typeface="Raleway" pitchFamily="34" charset="-120"/>
              </a:rPr>
              <a:t>Girdi Katmanı</a:t>
            </a:r>
            <a:endParaRPr lang="en-US" sz="2400" dirty="0"/>
          </a:p>
        </p:txBody>
      </p:sp>
      <p:pic>
        <p:nvPicPr>
          <p:cNvPr id="15" name="Image 1" descr="preencoded.png" title="test"/>
          <p:cNvPicPr>
            <a:picLocks noChangeAspect="1"/>
          </p:cNvPicPr>
          <p:nvPr/>
        </p:nvPicPr>
        <p:blipFill>
          <a:blip r:embed="rId3"/>
          <a:stretch>
            <a:fillRect/>
          </a:stretch>
        </p:blipFill>
        <p:spPr>
          <a:xfrm>
            <a:off x="1727935" y="2880852"/>
            <a:ext cx="603410" cy="918464"/>
          </a:xfrm>
          <a:prstGeom prst="rect">
            <a:avLst/>
          </a:prstGeom>
        </p:spPr>
      </p:pic>
      <p:pic>
        <p:nvPicPr>
          <p:cNvPr id="16" name="Image 1" descr="preencoded.png"/>
          <p:cNvPicPr>
            <a:picLocks noChangeAspect="1"/>
          </p:cNvPicPr>
          <p:nvPr/>
        </p:nvPicPr>
        <p:blipFill>
          <a:blip r:embed="rId3"/>
          <a:stretch>
            <a:fillRect/>
          </a:stretch>
        </p:blipFill>
        <p:spPr>
          <a:xfrm>
            <a:off x="1727935" y="3799316"/>
            <a:ext cx="603410" cy="918464"/>
          </a:xfrm>
          <a:prstGeom prst="rect">
            <a:avLst/>
          </a:prstGeom>
        </p:spPr>
      </p:pic>
      <p:pic>
        <p:nvPicPr>
          <p:cNvPr id="17" name="Image 1" descr="preencoded.png"/>
          <p:cNvPicPr>
            <a:picLocks noChangeAspect="1"/>
          </p:cNvPicPr>
          <p:nvPr/>
        </p:nvPicPr>
        <p:blipFill>
          <a:blip r:embed="rId3"/>
          <a:stretch>
            <a:fillRect/>
          </a:stretch>
        </p:blipFill>
        <p:spPr>
          <a:xfrm>
            <a:off x="1727935" y="4717780"/>
            <a:ext cx="603410" cy="918464"/>
          </a:xfrm>
          <a:prstGeom prst="rect">
            <a:avLst/>
          </a:prstGeom>
        </p:spPr>
      </p:pic>
      <p:pic>
        <p:nvPicPr>
          <p:cNvPr id="18" name="Image 1" descr="preencoded.png"/>
          <p:cNvPicPr>
            <a:picLocks noChangeAspect="1"/>
          </p:cNvPicPr>
          <p:nvPr/>
        </p:nvPicPr>
        <p:blipFill>
          <a:blip r:embed="rId3"/>
          <a:stretch>
            <a:fillRect/>
          </a:stretch>
        </p:blipFill>
        <p:spPr>
          <a:xfrm>
            <a:off x="1727935" y="5636244"/>
            <a:ext cx="603410" cy="918464"/>
          </a:xfrm>
          <a:prstGeom prst="rect">
            <a:avLst/>
          </a:prstGeom>
        </p:spPr>
      </p:pic>
      <p:pic>
        <p:nvPicPr>
          <p:cNvPr id="19" name="Image 1" descr="preencoded.png"/>
          <p:cNvPicPr>
            <a:picLocks noChangeAspect="1"/>
          </p:cNvPicPr>
          <p:nvPr/>
        </p:nvPicPr>
        <p:blipFill>
          <a:blip r:embed="rId3"/>
          <a:stretch>
            <a:fillRect/>
          </a:stretch>
        </p:blipFill>
        <p:spPr>
          <a:xfrm>
            <a:off x="1727935" y="6554708"/>
            <a:ext cx="603410" cy="918464"/>
          </a:xfrm>
          <a:prstGeom prst="rect">
            <a:avLst/>
          </a:prstGeom>
        </p:spPr>
      </p:pic>
      <p:sp>
        <p:nvSpPr>
          <p:cNvPr id="20" name="Text 3"/>
          <p:cNvSpPr/>
          <p:nvPr/>
        </p:nvSpPr>
        <p:spPr>
          <a:xfrm>
            <a:off x="2670718" y="3166491"/>
            <a:ext cx="2777490" cy="347186"/>
          </a:xfrm>
          <a:prstGeom prst="rect">
            <a:avLst/>
          </a:prstGeom>
          <a:noFill/>
          <a:ln/>
        </p:spPr>
        <p:txBody>
          <a:bodyPr wrap="none" rtlCol="0" anchor="t"/>
          <a:lstStyle/>
          <a:p>
            <a:pPr>
              <a:lnSpc>
                <a:spcPts val="2112"/>
              </a:lnSpc>
            </a:pPr>
            <a:r>
              <a:rPr lang="tr-TR" sz="2400" dirty="0" err="1">
                <a:solidFill>
                  <a:srgbClr val="3C3939"/>
                </a:solidFill>
                <a:latin typeface="Raleway" pitchFamily="34" charset="0"/>
                <a:ea typeface="Raleway" pitchFamily="34" charset="-122"/>
                <a:cs typeface="Raleway" pitchFamily="34" charset="-120"/>
              </a:rPr>
              <a:t>Evrişimsel</a:t>
            </a:r>
            <a:r>
              <a:rPr lang="tr-TR" sz="2400" dirty="0">
                <a:solidFill>
                  <a:srgbClr val="3C3939"/>
                </a:solidFill>
                <a:latin typeface="Raleway" pitchFamily="34" charset="0"/>
                <a:ea typeface="Raleway" pitchFamily="34" charset="-122"/>
                <a:cs typeface="Raleway" pitchFamily="34" charset="-120"/>
              </a:rPr>
              <a:t> Katmanlar</a:t>
            </a:r>
            <a:endParaRPr lang="en-US" sz="2400" dirty="0"/>
          </a:p>
        </p:txBody>
      </p:sp>
      <p:sp>
        <p:nvSpPr>
          <p:cNvPr id="21" name="Text 3"/>
          <p:cNvSpPr/>
          <p:nvPr/>
        </p:nvSpPr>
        <p:spPr>
          <a:xfrm>
            <a:off x="2607897" y="4050927"/>
            <a:ext cx="2777490" cy="347186"/>
          </a:xfrm>
          <a:prstGeom prst="rect">
            <a:avLst/>
          </a:prstGeom>
          <a:noFill/>
          <a:ln/>
        </p:spPr>
        <p:txBody>
          <a:bodyPr wrap="none" rtlCol="0" anchor="t"/>
          <a:lstStyle/>
          <a:p>
            <a:pPr>
              <a:lnSpc>
                <a:spcPts val="2734"/>
              </a:lnSpc>
            </a:pPr>
            <a:r>
              <a:rPr lang="tr-TR" sz="2400" dirty="0">
                <a:solidFill>
                  <a:srgbClr val="3C3939"/>
                </a:solidFill>
                <a:latin typeface="Raleway" pitchFamily="34" charset="0"/>
              </a:rPr>
              <a:t>Havuzlama</a:t>
            </a:r>
            <a:r>
              <a:rPr lang="tr-TR" sz="2400" dirty="0">
                <a:solidFill>
                  <a:srgbClr val="3C3939"/>
                </a:solidFill>
                <a:ea typeface="Raleway" pitchFamily="34" charset="-122"/>
              </a:rPr>
              <a:t> </a:t>
            </a:r>
            <a:r>
              <a:rPr lang="tr-TR" sz="2400" dirty="0">
                <a:solidFill>
                  <a:srgbClr val="3C3939"/>
                </a:solidFill>
                <a:latin typeface="Raleway" pitchFamily="34" charset="0"/>
              </a:rPr>
              <a:t>Katmanı</a:t>
            </a:r>
            <a:endParaRPr lang="en-US" sz="2400" dirty="0">
              <a:solidFill>
                <a:srgbClr val="3C3939"/>
              </a:solidFill>
              <a:latin typeface="Raleway" pitchFamily="34" charset="0"/>
            </a:endParaRPr>
          </a:p>
          <a:p>
            <a:pPr marL="0" indent="0" algn="l">
              <a:lnSpc>
                <a:spcPts val="2734"/>
              </a:lnSpc>
              <a:buNone/>
            </a:pPr>
            <a:endParaRPr lang="en-US" sz="2187" dirty="0"/>
          </a:p>
        </p:txBody>
      </p:sp>
      <p:sp>
        <p:nvSpPr>
          <p:cNvPr id="22" name="Text 3"/>
          <p:cNvSpPr/>
          <p:nvPr/>
        </p:nvSpPr>
        <p:spPr>
          <a:xfrm>
            <a:off x="2670718" y="4982399"/>
            <a:ext cx="2777490" cy="347186"/>
          </a:xfrm>
          <a:prstGeom prst="rect">
            <a:avLst/>
          </a:prstGeom>
          <a:noFill/>
          <a:ln/>
        </p:spPr>
        <p:txBody>
          <a:bodyPr wrap="none" rtlCol="0" anchor="t"/>
          <a:lstStyle/>
          <a:p>
            <a:pPr>
              <a:lnSpc>
                <a:spcPts val="2734"/>
              </a:lnSpc>
            </a:pPr>
            <a:r>
              <a:rPr lang="tr-TR" sz="2400" dirty="0">
                <a:solidFill>
                  <a:srgbClr val="3C3939"/>
                </a:solidFill>
                <a:latin typeface="Raleway" pitchFamily="34" charset="0"/>
                <a:ea typeface="Raleway" pitchFamily="34" charset="-122"/>
                <a:cs typeface="Raleway" pitchFamily="34" charset="-120"/>
              </a:rPr>
              <a:t>Matris Düzleştirme</a:t>
            </a:r>
            <a:endParaRPr lang="en-US" sz="2400" dirty="0"/>
          </a:p>
          <a:p>
            <a:pPr marL="0" indent="0" algn="l">
              <a:lnSpc>
                <a:spcPts val="2734"/>
              </a:lnSpc>
              <a:buNone/>
            </a:pPr>
            <a:endParaRPr lang="en-US" sz="2187" dirty="0"/>
          </a:p>
        </p:txBody>
      </p:sp>
      <p:sp>
        <p:nvSpPr>
          <p:cNvPr id="23" name="Text 3"/>
          <p:cNvSpPr/>
          <p:nvPr/>
        </p:nvSpPr>
        <p:spPr>
          <a:xfrm>
            <a:off x="2670718" y="5929005"/>
            <a:ext cx="3572766" cy="347186"/>
          </a:xfrm>
          <a:prstGeom prst="rect">
            <a:avLst/>
          </a:prstGeom>
          <a:noFill/>
          <a:ln/>
        </p:spPr>
        <p:txBody>
          <a:bodyPr wrap="none" rtlCol="0" anchor="t"/>
          <a:lstStyle/>
          <a:p>
            <a:pPr algn="r">
              <a:lnSpc>
                <a:spcPts val="2112"/>
              </a:lnSpc>
            </a:pPr>
            <a:r>
              <a:rPr lang="tr-TR" sz="2400" dirty="0">
                <a:solidFill>
                  <a:srgbClr val="3C3939"/>
                </a:solidFill>
                <a:latin typeface="Raleway" pitchFamily="34" charset="0"/>
                <a:ea typeface="Raleway" pitchFamily="34" charset="-122"/>
                <a:cs typeface="Raleway" pitchFamily="34" charset="-120"/>
              </a:rPr>
              <a:t>Tam Bağlantılı Katmanlar</a:t>
            </a:r>
            <a:endParaRPr lang="en-US" sz="2400" dirty="0"/>
          </a:p>
        </p:txBody>
      </p:sp>
      <p:sp>
        <p:nvSpPr>
          <p:cNvPr id="24" name="Text 3"/>
          <p:cNvSpPr/>
          <p:nvPr/>
        </p:nvSpPr>
        <p:spPr>
          <a:xfrm>
            <a:off x="2552056" y="6847469"/>
            <a:ext cx="2777490" cy="347186"/>
          </a:xfrm>
          <a:prstGeom prst="rect">
            <a:avLst/>
          </a:prstGeom>
          <a:noFill/>
          <a:ln/>
        </p:spPr>
        <p:txBody>
          <a:bodyPr wrap="none" rtlCol="0" anchor="t"/>
          <a:lstStyle/>
          <a:p>
            <a:pPr>
              <a:lnSpc>
                <a:spcPts val="2112"/>
              </a:lnSpc>
            </a:pPr>
            <a:r>
              <a:rPr lang="tr-TR" sz="2400" dirty="0">
                <a:solidFill>
                  <a:srgbClr val="3C3939"/>
                </a:solidFill>
                <a:latin typeface="Raleway" pitchFamily="34" charset="0"/>
                <a:ea typeface="Raleway" pitchFamily="34" charset="-122"/>
                <a:cs typeface="Raleway" pitchFamily="34" charset="-120"/>
              </a:rPr>
              <a:t>Çıkış Katmanı</a:t>
            </a:r>
            <a:endParaRPr lang="en-US" sz="2400" dirty="0"/>
          </a:p>
        </p:txBody>
      </p:sp>
      <p:sp>
        <p:nvSpPr>
          <p:cNvPr id="25" name="Aşağı Ok 24"/>
          <p:cNvSpPr/>
          <p:nvPr/>
        </p:nvSpPr>
        <p:spPr>
          <a:xfrm>
            <a:off x="1883900" y="2141942"/>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Aşağı Ok 25"/>
          <p:cNvSpPr/>
          <p:nvPr/>
        </p:nvSpPr>
        <p:spPr>
          <a:xfrm>
            <a:off x="1883900" y="3060406"/>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Aşağı Ok 26"/>
          <p:cNvSpPr/>
          <p:nvPr/>
        </p:nvSpPr>
        <p:spPr>
          <a:xfrm>
            <a:off x="1883900" y="3976860"/>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Aşağı Ok 27"/>
          <p:cNvSpPr/>
          <p:nvPr/>
        </p:nvSpPr>
        <p:spPr>
          <a:xfrm>
            <a:off x="1883900" y="4895324"/>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Aşağı Ok 28"/>
          <p:cNvSpPr/>
          <p:nvPr/>
        </p:nvSpPr>
        <p:spPr>
          <a:xfrm>
            <a:off x="1883900" y="5818201"/>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Aşağı Ok 29"/>
          <p:cNvSpPr/>
          <p:nvPr/>
        </p:nvSpPr>
        <p:spPr>
          <a:xfrm>
            <a:off x="1883900" y="6736665"/>
            <a:ext cx="291480" cy="625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7" name="Eğri Bağlayıcı 56"/>
          <p:cNvCxnSpPr>
            <a:endCxn id="77" idx="1"/>
          </p:cNvCxnSpPr>
          <p:nvPr/>
        </p:nvCxnSpPr>
        <p:spPr>
          <a:xfrm flipV="1">
            <a:off x="4745963" y="1042420"/>
            <a:ext cx="2310445" cy="137618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Eğri Bağlayıcı 59"/>
          <p:cNvCxnSpPr>
            <a:cxnSpLocks/>
            <a:endCxn id="79" idx="1"/>
          </p:cNvCxnSpPr>
          <p:nvPr/>
        </p:nvCxnSpPr>
        <p:spPr>
          <a:xfrm flipV="1">
            <a:off x="5584320" y="3536758"/>
            <a:ext cx="1461599" cy="742334"/>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Eğri Bağlayıcı 60"/>
          <p:cNvCxnSpPr>
            <a:cxnSpLocks/>
          </p:cNvCxnSpPr>
          <p:nvPr/>
        </p:nvCxnSpPr>
        <p:spPr>
          <a:xfrm>
            <a:off x="5486847" y="5191185"/>
            <a:ext cx="1513274" cy="207550"/>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3" name="Eğri Bağlayıcı 62"/>
          <p:cNvCxnSpPr>
            <a:endCxn id="82" idx="1"/>
          </p:cNvCxnSpPr>
          <p:nvPr/>
        </p:nvCxnSpPr>
        <p:spPr>
          <a:xfrm>
            <a:off x="4770661" y="7014011"/>
            <a:ext cx="2223468" cy="470546"/>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7" name="Dikdörtgen 76"/>
          <p:cNvSpPr/>
          <p:nvPr/>
        </p:nvSpPr>
        <p:spPr>
          <a:xfrm>
            <a:off x="7056408" y="857754"/>
            <a:ext cx="4673139" cy="369332"/>
          </a:xfrm>
          <a:prstGeom prst="rect">
            <a:avLst/>
          </a:prstGeom>
        </p:spPr>
        <p:txBody>
          <a:bodyPr wrap="none">
            <a:spAutoFit/>
          </a:bodyPr>
          <a:lstStyle/>
          <a:p>
            <a:r>
              <a:rPr lang="tr-TR" dirty="0">
                <a:solidFill>
                  <a:srgbClr val="ECECEC"/>
                </a:solidFill>
                <a:highlight>
                  <a:srgbClr val="212121"/>
                </a:highlight>
                <a:latin typeface="Söhne"/>
              </a:rPr>
              <a:t>28x28x1 boyutunda gri tonlamalı görüntüler.</a:t>
            </a:r>
          </a:p>
        </p:txBody>
      </p:sp>
      <p:sp>
        <p:nvSpPr>
          <p:cNvPr id="78" name="Dikdörtgen 77"/>
          <p:cNvSpPr/>
          <p:nvPr/>
        </p:nvSpPr>
        <p:spPr>
          <a:xfrm>
            <a:off x="7056408" y="2049276"/>
            <a:ext cx="3339376" cy="369332"/>
          </a:xfrm>
          <a:prstGeom prst="rect">
            <a:avLst/>
          </a:prstGeom>
        </p:spPr>
        <p:txBody>
          <a:bodyPr wrap="none">
            <a:spAutoFit/>
          </a:bodyPr>
          <a:lstStyle/>
          <a:p>
            <a:r>
              <a:rPr lang="tr-TR" dirty="0">
                <a:solidFill>
                  <a:srgbClr val="ECECEC"/>
                </a:solidFill>
                <a:highlight>
                  <a:srgbClr val="212121"/>
                </a:highlight>
                <a:latin typeface="Söhne"/>
              </a:rPr>
              <a:t>Çeşitli filtrelerle özellik çıkarma</a:t>
            </a:r>
            <a:endParaRPr lang="tr-TR" dirty="0"/>
          </a:p>
        </p:txBody>
      </p:sp>
      <p:sp>
        <p:nvSpPr>
          <p:cNvPr id="79" name="Dikdörtgen 78"/>
          <p:cNvSpPr/>
          <p:nvPr/>
        </p:nvSpPr>
        <p:spPr>
          <a:xfrm>
            <a:off x="7045919" y="3352092"/>
            <a:ext cx="4544834" cy="369332"/>
          </a:xfrm>
          <a:prstGeom prst="rect">
            <a:avLst/>
          </a:prstGeom>
        </p:spPr>
        <p:txBody>
          <a:bodyPr wrap="none">
            <a:spAutoFit/>
          </a:bodyPr>
          <a:lstStyle/>
          <a:p>
            <a:r>
              <a:rPr lang="tr-TR" dirty="0">
                <a:solidFill>
                  <a:srgbClr val="ECECEC"/>
                </a:solidFill>
                <a:highlight>
                  <a:srgbClr val="212121"/>
                </a:highlight>
                <a:latin typeface="Söhne"/>
              </a:rPr>
              <a:t>Boyut azaltma ve önemli özellikleri koruma</a:t>
            </a:r>
            <a:endParaRPr lang="tr-TR" dirty="0"/>
          </a:p>
        </p:txBody>
      </p:sp>
      <p:sp>
        <p:nvSpPr>
          <p:cNvPr id="80" name="Dikdörtgen 79"/>
          <p:cNvSpPr/>
          <p:nvPr/>
        </p:nvSpPr>
        <p:spPr>
          <a:xfrm>
            <a:off x="7056408" y="5245777"/>
            <a:ext cx="4826962" cy="369332"/>
          </a:xfrm>
          <a:prstGeom prst="rect">
            <a:avLst/>
          </a:prstGeom>
        </p:spPr>
        <p:txBody>
          <a:bodyPr wrap="none">
            <a:spAutoFit/>
          </a:bodyPr>
          <a:lstStyle/>
          <a:p>
            <a:r>
              <a:rPr lang="tr-TR" dirty="0">
                <a:solidFill>
                  <a:srgbClr val="ECECEC"/>
                </a:solidFill>
                <a:highlight>
                  <a:srgbClr val="212121"/>
                </a:highlight>
                <a:latin typeface="Söhne"/>
              </a:rPr>
              <a:t>Özellik haritalarını tek bir vektöre dönüştürme</a:t>
            </a:r>
            <a:endParaRPr lang="tr-TR" dirty="0"/>
          </a:p>
        </p:txBody>
      </p:sp>
      <p:sp>
        <p:nvSpPr>
          <p:cNvPr id="81" name="Dikdörtgen 80"/>
          <p:cNvSpPr/>
          <p:nvPr/>
        </p:nvSpPr>
        <p:spPr>
          <a:xfrm>
            <a:off x="7004617" y="6258867"/>
            <a:ext cx="2929007" cy="369332"/>
          </a:xfrm>
          <a:prstGeom prst="rect">
            <a:avLst/>
          </a:prstGeom>
        </p:spPr>
        <p:txBody>
          <a:bodyPr wrap="none">
            <a:spAutoFit/>
          </a:bodyPr>
          <a:lstStyle/>
          <a:p>
            <a:r>
              <a:rPr lang="tr-TR" dirty="0">
                <a:solidFill>
                  <a:srgbClr val="ECECEC"/>
                </a:solidFill>
                <a:highlight>
                  <a:srgbClr val="212121"/>
                </a:highlight>
                <a:latin typeface="Söhne"/>
              </a:rPr>
              <a:t>Öğrenilen özellikleri işleme</a:t>
            </a:r>
            <a:endParaRPr lang="tr-TR" dirty="0"/>
          </a:p>
        </p:txBody>
      </p:sp>
      <p:sp>
        <p:nvSpPr>
          <p:cNvPr id="82" name="Dikdörtgen 81"/>
          <p:cNvSpPr/>
          <p:nvPr/>
        </p:nvSpPr>
        <p:spPr>
          <a:xfrm>
            <a:off x="6994129" y="7299891"/>
            <a:ext cx="4881028" cy="369332"/>
          </a:xfrm>
          <a:prstGeom prst="rect">
            <a:avLst/>
          </a:prstGeom>
        </p:spPr>
        <p:txBody>
          <a:bodyPr wrap="square">
            <a:spAutoFit/>
          </a:bodyPr>
          <a:lstStyle/>
          <a:p>
            <a:r>
              <a:rPr lang="tr-TR" dirty="0">
                <a:solidFill>
                  <a:srgbClr val="ECECEC"/>
                </a:solidFill>
                <a:highlight>
                  <a:srgbClr val="212121"/>
                </a:highlight>
                <a:latin typeface="Söhne"/>
              </a:rPr>
              <a:t>Her rakam için olasılık tahmini</a:t>
            </a:r>
            <a:endParaRPr lang="tr-TR" dirty="0"/>
          </a:p>
        </p:txBody>
      </p:sp>
      <p:cxnSp>
        <p:nvCxnSpPr>
          <p:cNvPr id="85" name="Eğri Bağlayıcı 84"/>
          <p:cNvCxnSpPr>
            <a:endCxn id="78" idx="1"/>
          </p:cNvCxnSpPr>
          <p:nvPr/>
        </p:nvCxnSpPr>
        <p:spPr>
          <a:xfrm flipV="1">
            <a:off x="5717102" y="2233942"/>
            <a:ext cx="1339306" cy="109675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8" name="Eğri Bağlayıcı 87"/>
          <p:cNvCxnSpPr>
            <a:endCxn id="81" idx="1"/>
          </p:cNvCxnSpPr>
          <p:nvPr/>
        </p:nvCxnSpPr>
        <p:spPr>
          <a:xfrm>
            <a:off x="6238239" y="6094787"/>
            <a:ext cx="766378" cy="348746"/>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F552E81-D5C2-F07A-F1BF-92D94A03E099}"/>
              </a:ext>
            </a:extLst>
          </p:cNvPr>
          <p:cNvSpPr txBox="1"/>
          <p:nvPr/>
        </p:nvSpPr>
        <p:spPr>
          <a:xfrm>
            <a:off x="481630" y="2708993"/>
            <a:ext cx="14205477" cy="4524315"/>
          </a:xfrm>
          <a:prstGeom prst="rect">
            <a:avLst/>
          </a:prstGeom>
          <a:noFill/>
        </p:spPr>
        <p:txBody>
          <a:bodyPr wrap="square">
            <a:spAutoFit/>
          </a:bodyPr>
          <a:lstStyle/>
          <a:p>
            <a:pPr marL="285750" indent="-285750">
              <a:buFont typeface="Arial" panose="020B0604020202020204" pitchFamily="34" charset="0"/>
              <a:buChar char="•"/>
            </a:pPr>
            <a:r>
              <a:rPr lang="tr-TR" dirty="0">
                <a:hlinkClick r:id="rId2"/>
              </a:rPr>
              <a:t>https://course17.fast.ai/lessons/lesson4.html</a:t>
            </a:r>
            <a:endParaRPr lang="tr-TR" dirty="0"/>
          </a:p>
          <a:p>
            <a:endParaRPr lang="tr-TR" dirty="0"/>
          </a:p>
          <a:p>
            <a:pPr marL="285750" indent="-285750">
              <a:buFont typeface="Arial" panose="020B0604020202020204" pitchFamily="34" charset="0"/>
              <a:buChar char="•"/>
            </a:pPr>
            <a:r>
              <a:rPr lang="tr-TR" dirty="0">
                <a:hlinkClick r:id="rId3"/>
              </a:rPr>
              <a:t>https://towardsdatascience.com/a-comprehensive-guide-to-convolutional-neural-networks-the-eli5-way-3bd2b1164a53</a:t>
            </a:r>
            <a:endParaRPr lang="tr-TR" dirty="0"/>
          </a:p>
          <a:p>
            <a:endParaRPr lang="tr-TR" dirty="0"/>
          </a:p>
          <a:p>
            <a:pPr marL="285750" indent="-285750">
              <a:buFont typeface="Arial" panose="020B0604020202020204" pitchFamily="34" charset="0"/>
              <a:buChar char="•"/>
            </a:pPr>
            <a:r>
              <a:rPr lang="tr-TR" dirty="0">
                <a:hlinkClick r:id="rId4"/>
              </a:rPr>
              <a:t>https://www.hostingdergi.com.tr/yapay-zeka-ve-sinir-aglari/</a:t>
            </a:r>
            <a:endParaRPr lang="tr-TR" dirty="0"/>
          </a:p>
          <a:p>
            <a:endParaRPr lang="tr-TR" dirty="0"/>
          </a:p>
          <a:p>
            <a:pPr marL="285750" indent="-285750">
              <a:buFont typeface="Arial" panose="020B0604020202020204" pitchFamily="34" charset="0"/>
              <a:buChar char="•"/>
            </a:pPr>
            <a:r>
              <a:rPr lang="tr-TR" dirty="0">
                <a:hlinkClick r:id="rId5"/>
              </a:rPr>
              <a:t>https://deeplizard.com/resource/pavq7noze3</a:t>
            </a:r>
            <a:endParaRPr lang="tr-TR" dirty="0"/>
          </a:p>
          <a:p>
            <a:endParaRPr lang="tr-TR" dirty="0"/>
          </a:p>
          <a:p>
            <a:pPr marL="285750" indent="-285750">
              <a:buFont typeface="Arial" panose="020B0604020202020204" pitchFamily="34" charset="0"/>
              <a:buChar char="•"/>
            </a:pPr>
            <a:r>
              <a:rPr lang="tr-TR" dirty="0">
                <a:hlinkClick r:id="rId6"/>
              </a:rPr>
              <a:t>https://www.kaggle.com/datasets/hojjatk/mnist-dataset</a:t>
            </a:r>
            <a:endParaRPr lang="tr-TR" dirty="0"/>
          </a:p>
          <a:p>
            <a:endParaRPr lang="tr-TR" dirty="0"/>
          </a:p>
          <a:p>
            <a:pPr marL="285750" indent="-285750">
              <a:buFont typeface="Arial" panose="020B0604020202020204" pitchFamily="34" charset="0"/>
              <a:buChar char="•"/>
            </a:pPr>
            <a:r>
              <a:rPr lang="tr-TR" dirty="0">
                <a:hlinkClick r:id="rId7"/>
              </a:rPr>
              <a:t>https://en.wikipedia.org/wiki/MNIST_database</a:t>
            </a:r>
            <a:endParaRPr lang="tr-TR" dirty="0"/>
          </a:p>
          <a:p>
            <a:endParaRPr lang="tr-TR" dirty="0"/>
          </a:p>
          <a:p>
            <a:pPr marL="285750" indent="-285750">
              <a:buFont typeface="Arial" panose="020B0604020202020204" pitchFamily="34" charset="0"/>
              <a:buChar char="•"/>
            </a:pPr>
            <a:r>
              <a:rPr lang="tr-TR" dirty="0">
                <a:hlinkClick r:id="rId8"/>
              </a:rPr>
              <a:t>https://abdulsamet-ileri.medium.com/g%C3%B6r%C3%BCnt%C3%BC-filtrelerini-uygulama-ve-kenarlar%C4%B1-alg%C4%B1lama-21d42f194db4</a:t>
            </a:r>
            <a:endParaRPr lang="tr-TR" dirty="0"/>
          </a:p>
          <a:p>
            <a:endParaRPr lang="tr-TR" dirty="0"/>
          </a:p>
          <a:p>
            <a:pPr marL="285750" indent="-285750">
              <a:buFont typeface="Arial" panose="020B0604020202020204" pitchFamily="34" charset="0"/>
              <a:buChar char="•"/>
            </a:pPr>
            <a:r>
              <a:rPr lang="tr-TR" dirty="0">
                <a:hlinkClick r:id="rId9"/>
              </a:rPr>
              <a:t>https://www.superdatascience.com/blogs/convolutional-neural-networks-cnn-step-3-flattening</a:t>
            </a:r>
            <a:endParaRPr lang="tr-TR" dirty="0"/>
          </a:p>
          <a:p>
            <a:endParaRPr lang="tr-TR" dirty="0"/>
          </a:p>
        </p:txBody>
      </p:sp>
      <p:sp>
        <p:nvSpPr>
          <p:cNvPr id="4" name="Text 2">
            <a:extLst>
              <a:ext uri="{FF2B5EF4-FFF2-40B4-BE49-F238E27FC236}">
                <a16:creationId xmlns:a16="http://schemas.microsoft.com/office/drawing/2014/main" id="{BC106726-C9CF-359D-9917-86C8A0D82B37}"/>
              </a:ext>
            </a:extLst>
          </p:cNvPr>
          <p:cNvSpPr/>
          <p:nvPr/>
        </p:nvSpPr>
        <p:spPr>
          <a:xfrm>
            <a:off x="647970" y="349551"/>
            <a:ext cx="2890684" cy="694373"/>
          </a:xfrm>
          <a:prstGeom prst="rect">
            <a:avLst/>
          </a:prstGeom>
          <a:noFill/>
          <a:ln/>
        </p:spPr>
        <p:txBody>
          <a:bodyPr wrap="none" rtlCol="0" anchor="t"/>
          <a:lstStyle/>
          <a:p>
            <a:pPr marL="0" indent="0">
              <a:lnSpc>
                <a:spcPts val="5468"/>
              </a:lnSpc>
              <a:buNone/>
            </a:pPr>
            <a:r>
              <a:rPr lang="tr-TR" sz="4374" dirty="0">
                <a:solidFill>
                  <a:srgbClr val="1B1B27"/>
                </a:solidFill>
                <a:latin typeface="Raleway" pitchFamily="34" charset="0"/>
                <a:ea typeface="Raleway" pitchFamily="34" charset="-122"/>
                <a:cs typeface="Raleway" pitchFamily="34" charset="-120"/>
              </a:rPr>
              <a:t>KAYNAKÇA</a:t>
            </a:r>
            <a:endParaRPr lang="en-US" sz="4374" dirty="0"/>
          </a:p>
        </p:txBody>
      </p:sp>
    </p:spTree>
    <p:extLst>
      <p:ext uri="{BB962C8B-B14F-4D97-AF65-F5344CB8AC3E}">
        <p14:creationId xmlns:p14="http://schemas.microsoft.com/office/powerpoint/2010/main" val="134424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err="1">
                <a:solidFill>
                  <a:srgbClr val="101014"/>
                </a:solidFill>
                <a:latin typeface="Playfair Display" pitchFamily="34" charset="0"/>
                <a:ea typeface="Playfair Display" pitchFamily="34" charset="-122"/>
                <a:cs typeface="Playfair Display" pitchFamily="34" charset="-120"/>
              </a:rPr>
              <a:t>Konvolüsyonel</a:t>
            </a:r>
            <a:r>
              <a:rPr lang="tr-TR" sz="4800" b="1" dirty="0">
                <a:solidFill>
                  <a:srgbClr val="101014"/>
                </a:solidFill>
                <a:latin typeface="Playfair Display" pitchFamily="34" charset="0"/>
                <a:ea typeface="Playfair Display" pitchFamily="34" charset="-122"/>
                <a:cs typeface="Playfair Display" pitchFamily="34" charset="-120"/>
              </a:rPr>
              <a:t> Sinir Ağları nedir?</a:t>
            </a:r>
            <a:endParaRPr lang="en-US" sz="4800" dirty="0"/>
          </a:p>
        </p:txBody>
      </p:sp>
      <p:sp>
        <p:nvSpPr>
          <p:cNvPr id="11" name="Text 8"/>
          <p:cNvSpPr/>
          <p:nvPr/>
        </p:nvSpPr>
        <p:spPr>
          <a:xfrm>
            <a:off x="6921075" y="8328874"/>
            <a:ext cx="5830808" cy="2330563"/>
          </a:xfrm>
          <a:prstGeom prst="rect">
            <a:avLst/>
          </a:prstGeom>
          <a:noFill/>
          <a:ln/>
        </p:spPr>
        <p:txBody>
          <a:bodyPr wrap="square" rtlCol="0" anchor="t"/>
          <a:lstStyle/>
          <a:p>
            <a:pPr marL="0" indent="0" algn="l">
              <a:lnSpc>
                <a:spcPts val="3325"/>
              </a:lnSpc>
              <a:buNone/>
            </a:pPr>
            <a:endParaRPr lang="tr-TR" dirty="0">
              <a:solidFill>
                <a:srgbClr val="39393C"/>
              </a:solidFill>
              <a:latin typeface="Open Sans" pitchFamily="34" charset="0"/>
              <a:ea typeface="Open Sans" pitchFamily="34" charset="-122"/>
              <a:cs typeface="Open Sans" pitchFamily="34" charset="-120"/>
            </a:endParaRPr>
          </a:p>
          <a:p>
            <a:pPr marL="0" indent="0" algn="l">
              <a:lnSpc>
                <a:spcPts val="3325"/>
              </a:lnSpc>
              <a:buNone/>
            </a:pPr>
            <a:endParaRPr lang="tr-TR" dirty="0">
              <a:solidFill>
                <a:srgbClr val="39393C"/>
              </a:solidFill>
              <a:latin typeface="Open Sans" pitchFamily="34" charset="0"/>
              <a:ea typeface="Open Sans" pitchFamily="34" charset="-122"/>
              <a:cs typeface="Open Sans" pitchFamily="34" charset="-120"/>
            </a:endParaRPr>
          </a:p>
        </p:txBody>
      </p:sp>
      <p:sp>
        <p:nvSpPr>
          <p:cNvPr id="15" name="Text 12"/>
          <p:cNvSpPr/>
          <p:nvPr/>
        </p:nvSpPr>
        <p:spPr>
          <a:xfrm>
            <a:off x="312314" y="8229547"/>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sp>
        <p:nvSpPr>
          <p:cNvPr id="41" name="Text 4"/>
          <p:cNvSpPr/>
          <p:nvPr/>
        </p:nvSpPr>
        <p:spPr>
          <a:xfrm>
            <a:off x="2705100" y="2397662"/>
            <a:ext cx="11546850" cy="1754525"/>
          </a:xfrm>
          <a:prstGeom prst="rect">
            <a:avLst/>
          </a:prstGeom>
          <a:noFill/>
          <a:ln/>
        </p:spPr>
        <p:txBody>
          <a:bodyPr wrap="square" rtlCol="0" anchor="t"/>
          <a:lstStyle/>
          <a:p>
            <a:pPr>
              <a:lnSpc>
                <a:spcPts val="3325"/>
              </a:lnSpc>
            </a:pPr>
            <a:r>
              <a:rPr lang="tr-TR" dirty="0"/>
              <a:t>Büyük veri kümelerinden otomatik olarak öğrenerek karmaşık görevleri gerçekleştirebilen bir </a:t>
            </a:r>
            <a:r>
              <a:rPr lang="tr-TR" b="1" dirty="0"/>
              <a:t>derin öğrenme modelidir</a:t>
            </a:r>
            <a:r>
              <a:rPr lang="tr-TR" dirty="0"/>
              <a:t>. Özellikle </a:t>
            </a:r>
            <a:r>
              <a:rPr lang="tr-TR" b="1" dirty="0"/>
              <a:t>görüntü ve video</a:t>
            </a:r>
            <a:r>
              <a:rPr lang="tr-TR" dirty="0"/>
              <a:t> verileri üzerinde çalışmak üzere tasarlanmış olan bu ağlar, verinin görsel içeriğini temsil eden özellikleri belirlemek için </a:t>
            </a:r>
            <a:r>
              <a:rPr lang="tr-TR" dirty="0" err="1"/>
              <a:t>evrişim</a:t>
            </a:r>
            <a:r>
              <a:rPr lang="tr-TR" dirty="0"/>
              <a:t> katmanları kullanır.</a:t>
            </a:r>
            <a:endParaRPr lang="en-US" dirty="0"/>
          </a:p>
        </p:txBody>
      </p:sp>
      <p:sp>
        <p:nvSpPr>
          <p:cNvPr id="51" name="Shape 5">
            <a:extLst>
              <a:ext uri="{FF2B5EF4-FFF2-40B4-BE49-F238E27FC236}">
                <a16:creationId xmlns:a16="http://schemas.microsoft.com/office/drawing/2014/main" id="{9B72F7FA-1EFA-628D-D2BA-596562DFA486}"/>
              </a:ext>
            </a:extLst>
          </p:cNvPr>
          <p:cNvSpPr/>
          <p:nvPr/>
        </p:nvSpPr>
        <p:spPr>
          <a:xfrm>
            <a:off x="1451492" y="2702906"/>
            <a:ext cx="923687" cy="52745"/>
          </a:xfrm>
          <a:prstGeom prst="rect">
            <a:avLst/>
          </a:prstGeom>
          <a:solidFill>
            <a:schemeClr val="bg1">
              <a:lumMod val="50000"/>
            </a:schemeClr>
          </a:solidFill>
          <a:ln/>
        </p:spPr>
        <p:txBody>
          <a:bodyPr/>
          <a:lstStyle/>
          <a:p>
            <a:endParaRPr lang="en-GB" dirty="0"/>
          </a:p>
        </p:txBody>
      </p:sp>
      <p:sp>
        <p:nvSpPr>
          <p:cNvPr id="52" name="Shape 6">
            <a:extLst>
              <a:ext uri="{FF2B5EF4-FFF2-40B4-BE49-F238E27FC236}">
                <a16:creationId xmlns:a16="http://schemas.microsoft.com/office/drawing/2014/main" id="{F36698D9-64CF-793D-70C2-30E1937C7AA1}"/>
              </a:ext>
            </a:extLst>
          </p:cNvPr>
          <p:cNvSpPr/>
          <p:nvPr/>
        </p:nvSpPr>
        <p:spPr>
          <a:xfrm>
            <a:off x="989648" y="2498416"/>
            <a:ext cx="461843" cy="461843"/>
          </a:xfrm>
          <a:prstGeom prst="roundRect">
            <a:avLst>
              <a:gd name="adj" fmla="val 34288"/>
            </a:avLst>
          </a:prstGeom>
          <a:solidFill>
            <a:schemeClr val="bg1">
              <a:lumMod val="50000"/>
            </a:schemeClr>
          </a:solidFill>
          <a:ln/>
        </p:spPr>
        <p:txBody>
          <a:bodyPr/>
          <a:lstStyle/>
          <a:p>
            <a:endParaRPr lang="en-GB" dirty="0">
              <a:highlight>
                <a:srgbClr val="000000"/>
              </a:highlight>
            </a:endParaRPr>
          </a:p>
        </p:txBody>
      </p:sp>
      <p:sp>
        <p:nvSpPr>
          <p:cNvPr id="53" name="Shape 9">
            <a:extLst>
              <a:ext uri="{FF2B5EF4-FFF2-40B4-BE49-F238E27FC236}">
                <a16:creationId xmlns:a16="http://schemas.microsoft.com/office/drawing/2014/main" id="{CD14F2CA-0F84-CE1B-23B0-152E38FF59FF}"/>
              </a:ext>
            </a:extLst>
          </p:cNvPr>
          <p:cNvSpPr/>
          <p:nvPr/>
        </p:nvSpPr>
        <p:spPr>
          <a:xfrm>
            <a:off x="1505515" y="5455747"/>
            <a:ext cx="923687" cy="52745"/>
          </a:xfrm>
          <a:prstGeom prst="rect">
            <a:avLst/>
          </a:prstGeom>
          <a:solidFill>
            <a:schemeClr val="bg1">
              <a:lumMod val="50000"/>
            </a:schemeClr>
          </a:solidFill>
          <a:ln/>
        </p:spPr>
        <p:txBody>
          <a:bodyPr/>
          <a:lstStyle/>
          <a:p>
            <a:endParaRPr lang="en-GB" dirty="0"/>
          </a:p>
        </p:txBody>
      </p:sp>
      <p:sp>
        <p:nvSpPr>
          <p:cNvPr id="54" name="Shape 10">
            <a:extLst>
              <a:ext uri="{FF2B5EF4-FFF2-40B4-BE49-F238E27FC236}">
                <a16:creationId xmlns:a16="http://schemas.microsoft.com/office/drawing/2014/main" id="{6AA27382-9440-5771-2E1D-604AA6AF96E2}"/>
              </a:ext>
            </a:extLst>
          </p:cNvPr>
          <p:cNvSpPr/>
          <p:nvPr/>
        </p:nvSpPr>
        <p:spPr>
          <a:xfrm>
            <a:off x="1066951" y="5243028"/>
            <a:ext cx="461843" cy="461843"/>
          </a:xfrm>
          <a:prstGeom prst="roundRect">
            <a:avLst>
              <a:gd name="adj" fmla="val 34288"/>
            </a:avLst>
          </a:prstGeom>
          <a:solidFill>
            <a:schemeClr val="bg1">
              <a:lumMod val="50000"/>
            </a:schemeClr>
          </a:solidFill>
          <a:ln/>
        </p:spPr>
        <p:txBody>
          <a:bodyPr/>
          <a:lstStyle/>
          <a:p>
            <a:endParaRPr lang="en-GB" dirty="0"/>
          </a:p>
        </p:txBody>
      </p:sp>
      <p:sp>
        <p:nvSpPr>
          <p:cNvPr id="55" name="Text 7">
            <a:extLst>
              <a:ext uri="{FF2B5EF4-FFF2-40B4-BE49-F238E27FC236}">
                <a16:creationId xmlns:a16="http://schemas.microsoft.com/office/drawing/2014/main" id="{9346861C-CF8F-EFE4-9071-66E1CA4343B5}"/>
              </a:ext>
            </a:extLst>
          </p:cNvPr>
          <p:cNvSpPr/>
          <p:nvPr/>
        </p:nvSpPr>
        <p:spPr>
          <a:xfrm>
            <a:off x="1107779" y="5145286"/>
            <a:ext cx="380185" cy="412313"/>
          </a:xfrm>
          <a:prstGeom prst="rect">
            <a:avLst/>
          </a:prstGeom>
          <a:noFill/>
          <a:ln/>
        </p:spPr>
        <p:txBody>
          <a:bodyPr wrap="none" rtlCol="0" anchor="t"/>
          <a:lstStyle/>
          <a:p>
            <a:pPr marL="0" indent="0" algn="l">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2</a:t>
            </a:r>
            <a:endParaRPr lang="en-US" sz="2598" dirty="0"/>
          </a:p>
        </p:txBody>
      </p:sp>
      <p:sp>
        <p:nvSpPr>
          <p:cNvPr id="56" name="Text 7">
            <a:extLst>
              <a:ext uri="{FF2B5EF4-FFF2-40B4-BE49-F238E27FC236}">
                <a16:creationId xmlns:a16="http://schemas.microsoft.com/office/drawing/2014/main" id="{0FFD4247-0563-8B10-E456-8F9996DABD64}"/>
              </a:ext>
            </a:extLst>
          </p:cNvPr>
          <p:cNvSpPr/>
          <p:nvPr/>
        </p:nvSpPr>
        <p:spPr>
          <a:xfrm>
            <a:off x="1066951" y="2441080"/>
            <a:ext cx="380185" cy="412313"/>
          </a:xfrm>
          <a:prstGeom prst="rect">
            <a:avLst/>
          </a:prstGeom>
          <a:noFill/>
          <a:ln/>
        </p:spPr>
        <p:txBody>
          <a:bodyPr wrap="none" rtlCol="0" anchor="t"/>
          <a:lstStyle/>
          <a:p>
            <a:pPr marL="0" indent="0" algn="l">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1</a:t>
            </a:r>
            <a:endParaRPr lang="en-US" sz="2598" dirty="0"/>
          </a:p>
        </p:txBody>
      </p:sp>
      <p:pic>
        <p:nvPicPr>
          <p:cNvPr id="17" name="Resim 16" descr="diyagram, taslak, çizgi, plan içeren bir resim&#10;&#10;Açıklama otomatik olarak oluşturuldu">
            <a:extLst>
              <a:ext uri="{FF2B5EF4-FFF2-40B4-BE49-F238E27FC236}">
                <a16:creationId xmlns:a16="http://schemas.microsoft.com/office/drawing/2014/main" id="{7872BE84-68CC-4C84-EFBD-EEE5ABD2076E}"/>
              </a:ext>
            </a:extLst>
          </p:cNvPr>
          <p:cNvPicPr>
            <a:picLocks noChangeAspect="1"/>
          </p:cNvPicPr>
          <p:nvPr/>
        </p:nvPicPr>
        <p:blipFill>
          <a:blip r:embed="rId3"/>
          <a:stretch>
            <a:fillRect/>
          </a:stretch>
        </p:blipFill>
        <p:spPr>
          <a:xfrm>
            <a:off x="2790449" y="4152187"/>
            <a:ext cx="10649813" cy="3594312"/>
          </a:xfrm>
          <a:prstGeom prst="rect">
            <a:avLst/>
          </a:prstGeom>
        </p:spPr>
      </p:pic>
      <p:sp>
        <p:nvSpPr>
          <p:cNvPr id="19" name="Text 4"/>
          <p:cNvSpPr/>
          <p:nvPr/>
        </p:nvSpPr>
        <p:spPr>
          <a:xfrm>
            <a:off x="13167084" y="4649375"/>
            <a:ext cx="771833" cy="334516"/>
          </a:xfrm>
          <a:prstGeom prst="rect">
            <a:avLst/>
          </a:prstGeom>
          <a:noFill/>
          <a:ln/>
        </p:spPr>
        <p:txBody>
          <a:bodyPr wrap="square" rtlCol="0" anchor="t"/>
          <a:lstStyle/>
          <a:p>
            <a:pPr algn="just">
              <a:lnSpc>
                <a:spcPts val="2799"/>
              </a:lnSpc>
            </a:pPr>
            <a:r>
              <a:rPr lang="tr-TR" sz="1100" dirty="0"/>
              <a:t>(ARABA)</a:t>
            </a:r>
            <a:endParaRPr lang="en-US" dirty="0"/>
          </a:p>
        </p:txBody>
      </p:sp>
      <p:sp>
        <p:nvSpPr>
          <p:cNvPr id="20" name="Text 4"/>
          <p:cNvSpPr/>
          <p:nvPr/>
        </p:nvSpPr>
        <p:spPr>
          <a:xfrm>
            <a:off x="13286146" y="4812475"/>
            <a:ext cx="817998" cy="334516"/>
          </a:xfrm>
          <a:prstGeom prst="rect">
            <a:avLst/>
          </a:prstGeom>
          <a:noFill/>
          <a:ln/>
        </p:spPr>
        <p:txBody>
          <a:bodyPr wrap="square" rtlCol="0" anchor="t"/>
          <a:lstStyle/>
          <a:p>
            <a:pPr algn="just">
              <a:lnSpc>
                <a:spcPts val="2799"/>
              </a:lnSpc>
            </a:pPr>
            <a:r>
              <a:rPr lang="tr-TR" sz="1100" dirty="0"/>
              <a:t>(KAMYON)</a:t>
            </a:r>
            <a:endParaRPr lang="en-US" dirty="0"/>
          </a:p>
        </p:txBody>
      </p:sp>
      <p:sp>
        <p:nvSpPr>
          <p:cNvPr id="21" name="Text 4"/>
          <p:cNvSpPr/>
          <p:nvPr/>
        </p:nvSpPr>
        <p:spPr>
          <a:xfrm>
            <a:off x="13193278" y="4986275"/>
            <a:ext cx="964626" cy="334516"/>
          </a:xfrm>
          <a:prstGeom prst="rect">
            <a:avLst/>
          </a:prstGeom>
          <a:noFill/>
          <a:ln/>
        </p:spPr>
        <p:txBody>
          <a:bodyPr wrap="square" rtlCol="0" anchor="t"/>
          <a:lstStyle/>
          <a:p>
            <a:pPr algn="just">
              <a:lnSpc>
                <a:spcPts val="2799"/>
              </a:lnSpc>
            </a:pPr>
            <a:r>
              <a:rPr lang="tr-TR" sz="1100" dirty="0"/>
              <a:t>(KAMYONET)</a:t>
            </a:r>
            <a:endParaRPr lang="en-US" dirty="0"/>
          </a:p>
        </p:txBody>
      </p:sp>
      <p:sp>
        <p:nvSpPr>
          <p:cNvPr id="22" name="Text 4"/>
          <p:cNvSpPr/>
          <p:nvPr/>
        </p:nvSpPr>
        <p:spPr>
          <a:xfrm>
            <a:off x="13386071" y="6192587"/>
            <a:ext cx="771833" cy="334516"/>
          </a:xfrm>
          <a:prstGeom prst="rect">
            <a:avLst/>
          </a:prstGeom>
          <a:noFill/>
          <a:ln/>
        </p:spPr>
        <p:txBody>
          <a:bodyPr wrap="square" rtlCol="0" anchor="t"/>
          <a:lstStyle/>
          <a:p>
            <a:pPr algn="just">
              <a:lnSpc>
                <a:spcPts val="2799"/>
              </a:lnSpc>
            </a:pPr>
            <a:r>
              <a:rPr lang="tr-TR" sz="1100" dirty="0"/>
              <a:t>(BİSİKLET)</a:t>
            </a:r>
            <a:endParaRPr lang="en-US" dirty="0"/>
          </a:p>
        </p:txBody>
      </p:sp>
      <p:sp>
        <p:nvSpPr>
          <p:cNvPr id="23" name="Text 4"/>
          <p:cNvSpPr/>
          <p:nvPr/>
        </p:nvSpPr>
        <p:spPr>
          <a:xfrm>
            <a:off x="6406944" y="7603844"/>
            <a:ext cx="2526070" cy="334516"/>
          </a:xfrm>
          <a:prstGeom prst="rect">
            <a:avLst/>
          </a:prstGeom>
          <a:noFill/>
          <a:ln/>
        </p:spPr>
        <p:txBody>
          <a:bodyPr wrap="square" rtlCol="0" anchor="t"/>
          <a:lstStyle/>
          <a:p>
            <a:pPr algn="just">
              <a:lnSpc>
                <a:spcPts val="2799"/>
              </a:lnSpc>
            </a:pPr>
            <a:r>
              <a:rPr lang="tr-TR" sz="1100" dirty="0"/>
              <a:t>(ÖZELLİK ÖĞRENME/ÇIKARMA)</a:t>
            </a:r>
            <a:endParaRPr lang="en-US" dirty="0"/>
          </a:p>
        </p:txBody>
      </p:sp>
      <p:sp>
        <p:nvSpPr>
          <p:cNvPr id="24" name="Text 4"/>
          <p:cNvSpPr/>
          <p:nvPr/>
        </p:nvSpPr>
        <p:spPr>
          <a:xfrm>
            <a:off x="11365569" y="7579241"/>
            <a:ext cx="1548239" cy="334516"/>
          </a:xfrm>
          <a:prstGeom prst="rect">
            <a:avLst/>
          </a:prstGeom>
          <a:noFill/>
          <a:ln/>
        </p:spPr>
        <p:txBody>
          <a:bodyPr wrap="square" rtlCol="0" anchor="t"/>
          <a:lstStyle/>
          <a:p>
            <a:pPr algn="just">
              <a:lnSpc>
                <a:spcPts val="2799"/>
              </a:lnSpc>
            </a:pPr>
            <a:r>
              <a:rPr lang="tr-TR" sz="1100" dirty="0"/>
              <a:t>(SINIFLANDIRMA)</a:t>
            </a:r>
            <a:endParaRPr lang="en-US" dirty="0"/>
          </a:p>
        </p:txBody>
      </p:sp>
    </p:spTree>
    <p:extLst>
      <p:ext uri="{BB962C8B-B14F-4D97-AF65-F5344CB8AC3E}">
        <p14:creationId xmlns:p14="http://schemas.microsoft.com/office/powerpoint/2010/main" val="2650336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3493" t="5510" r="3329" b="15294"/>
          <a:stretch/>
        </p:blipFill>
        <p:spPr>
          <a:xfrm>
            <a:off x="6535707" y="2897068"/>
            <a:ext cx="7937905" cy="3509638"/>
          </a:xfrm>
          <a:prstGeom prst="rect">
            <a:avLst/>
          </a:prstGeom>
        </p:spPr>
      </p:pic>
      <p:sp>
        <p:nvSpPr>
          <p:cNvPr id="16" name="Shape 6"/>
          <p:cNvSpPr/>
          <p:nvPr/>
        </p:nvSpPr>
        <p:spPr>
          <a:xfrm>
            <a:off x="6406944" y="2453596"/>
            <a:ext cx="8066668" cy="3953109"/>
          </a:xfrm>
          <a:prstGeom prst="roundRect">
            <a:avLst>
              <a:gd name="adj" fmla="val 3680"/>
            </a:avLst>
          </a:prstGeom>
          <a:solidFill>
            <a:srgbClr val="002060">
              <a:alpha val="25000"/>
            </a:srgbClr>
          </a:solidFill>
          <a:ln w="7620">
            <a:solidFill>
              <a:srgbClr val="BBC2DC">
                <a:alpha val="40000"/>
              </a:srgbClr>
            </a:solidFill>
            <a:prstDash val="solid"/>
          </a:ln>
        </p:spPr>
        <p:txBody>
          <a:bodyPr/>
          <a:lstStyle/>
          <a:p>
            <a:endParaRPr lang="tr-TR"/>
          </a:p>
        </p:txBody>
      </p:sp>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Peki Yapay Sinir Ağları Nedir?</a:t>
            </a:r>
            <a:endParaRPr lang="en-US" sz="4800" dirty="0"/>
          </a:p>
        </p:txBody>
      </p:sp>
      <p:sp>
        <p:nvSpPr>
          <p:cNvPr id="11" name="Text 8"/>
          <p:cNvSpPr/>
          <p:nvPr/>
        </p:nvSpPr>
        <p:spPr>
          <a:xfrm>
            <a:off x="6921075" y="8328874"/>
            <a:ext cx="5830808" cy="2330563"/>
          </a:xfrm>
          <a:prstGeom prst="rect">
            <a:avLst/>
          </a:prstGeom>
          <a:noFill/>
          <a:ln/>
        </p:spPr>
        <p:txBody>
          <a:bodyPr wrap="square" rtlCol="0" anchor="t"/>
          <a:lstStyle/>
          <a:p>
            <a:pPr marL="0" indent="0" algn="l">
              <a:lnSpc>
                <a:spcPts val="3325"/>
              </a:lnSpc>
              <a:buNone/>
            </a:pPr>
            <a:endParaRPr lang="tr-TR" dirty="0">
              <a:solidFill>
                <a:srgbClr val="39393C"/>
              </a:solidFill>
              <a:latin typeface="Open Sans" pitchFamily="34" charset="0"/>
              <a:ea typeface="Open Sans" pitchFamily="34" charset="-122"/>
              <a:cs typeface="Open Sans" pitchFamily="34" charset="-120"/>
            </a:endParaRPr>
          </a:p>
          <a:p>
            <a:pPr marL="0" indent="0" algn="l">
              <a:lnSpc>
                <a:spcPts val="3325"/>
              </a:lnSpc>
              <a:buNone/>
            </a:pPr>
            <a:endParaRPr lang="tr-TR" dirty="0">
              <a:solidFill>
                <a:srgbClr val="39393C"/>
              </a:solidFill>
              <a:latin typeface="Open Sans" pitchFamily="34" charset="0"/>
              <a:ea typeface="Open Sans" pitchFamily="34" charset="-122"/>
              <a:cs typeface="Open Sans" pitchFamily="34" charset="-120"/>
            </a:endParaRPr>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sp>
        <p:nvSpPr>
          <p:cNvPr id="41" name="Text 4"/>
          <p:cNvSpPr/>
          <p:nvPr/>
        </p:nvSpPr>
        <p:spPr>
          <a:xfrm>
            <a:off x="2590800" y="2453596"/>
            <a:ext cx="3558848" cy="2316831"/>
          </a:xfrm>
          <a:prstGeom prst="rect">
            <a:avLst/>
          </a:prstGeom>
          <a:noFill/>
          <a:ln/>
        </p:spPr>
        <p:txBody>
          <a:bodyPr wrap="square" rtlCol="0" anchor="t"/>
          <a:lstStyle/>
          <a:p>
            <a:pPr>
              <a:lnSpc>
                <a:spcPts val="2799"/>
              </a:lnSpc>
            </a:pPr>
            <a:r>
              <a:rPr lang="en-US" dirty="0">
                <a:solidFill>
                  <a:srgbClr val="3B3535"/>
                </a:solidFill>
                <a:latin typeface="Sora" pitchFamily="34" charset="0"/>
                <a:ea typeface="Sora" pitchFamily="34" charset="-122"/>
                <a:cs typeface="Sora" pitchFamily="34" charset="-120"/>
              </a:rPr>
              <a:t>Yapay </a:t>
            </a:r>
            <a:r>
              <a:rPr lang="en-US" dirty="0" err="1">
                <a:solidFill>
                  <a:srgbClr val="3B3535"/>
                </a:solidFill>
                <a:latin typeface="Sora" pitchFamily="34" charset="0"/>
                <a:ea typeface="Sora" pitchFamily="34" charset="-122"/>
                <a:cs typeface="Sora" pitchFamily="34" charset="-120"/>
              </a:rPr>
              <a:t>sinir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ağlarının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mimari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yapısı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birbirine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bağlı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işlem</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birimleri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nöronlar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kümesinden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oluşur</a:t>
            </a:r>
            <a:r>
              <a:rPr lang="en-US" dirty="0">
                <a:solidFill>
                  <a:srgbClr val="3B3535"/>
                </a:solidFill>
                <a:latin typeface="Sora" pitchFamily="34" charset="0"/>
                <a:ea typeface="Sora" pitchFamily="34" charset="-122"/>
                <a:cs typeface="Sora" pitchFamily="34" charset="-120"/>
              </a:rPr>
              <a:t>. Bu </a:t>
            </a:r>
            <a:r>
              <a:rPr lang="en-US" dirty="0" err="1">
                <a:solidFill>
                  <a:srgbClr val="3B3535"/>
                </a:solidFill>
                <a:latin typeface="Sora" pitchFamily="34" charset="0"/>
                <a:ea typeface="Sora" pitchFamily="34" charset="-122"/>
                <a:cs typeface="Sora" pitchFamily="34" charset="-120"/>
              </a:rPr>
              <a:t>nöronlar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giriş</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verilerini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alır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işler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ve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çıktıyı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üretir</a:t>
            </a:r>
            <a:r>
              <a:rPr lang="en-US" dirty="0">
                <a:solidFill>
                  <a:srgbClr val="3B3535"/>
                </a:solidFill>
                <a:latin typeface="Sora" pitchFamily="34" charset="0"/>
                <a:ea typeface="Sora" pitchFamily="34" charset="-122"/>
                <a:cs typeface="Sora" pitchFamily="34" charset="-120"/>
              </a:rPr>
              <a:t>.</a:t>
            </a:r>
            <a:br>
              <a:rPr lang="tr-TR" dirty="0">
                <a:solidFill>
                  <a:srgbClr val="3B3535"/>
                </a:solidFill>
                <a:latin typeface="Sora" pitchFamily="34" charset="0"/>
                <a:ea typeface="Sora" pitchFamily="34" charset="-122"/>
                <a:cs typeface="Sora" pitchFamily="34" charset="-120"/>
              </a:rPr>
            </a:br>
            <a:br>
              <a:rPr lang="tr-TR" dirty="0">
                <a:solidFill>
                  <a:srgbClr val="3B3535"/>
                </a:solidFill>
                <a:latin typeface="Sora" pitchFamily="34" charset="0"/>
                <a:ea typeface="Sora" pitchFamily="34" charset="-122"/>
                <a:cs typeface="Sora" pitchFamily="34" charset="-120"/>
              </a:rPr>
            </a:br>
            <a:endParaRPr lang="en-US" dirty="0"/>
          </a:p>
        </p:txBody>
      </p:sp>
      <p:sp>
        <p:nvSpPr>
          <p:cNvPr id="51" name="Shape 5">
            <a:extLst>
              <a:ext uri="{FF2B5EF4-FFF2-40B4-BE49-F238E27FC236}">
                <a16:creationId xmlns:a16="http://schemas.microsoft.com/office/drawing/2014/main" id="{9B72F7FA-1EFA-628D-D2BA-596562DFA486}"/>
              </a:ext>
            </a:extLst>
          </p:cNvPr>
          <p:cNvSpPr/>
          <p:nvPr/>
        </p:nvSpPr>
        <p:spPr>
          <a:xfrm>
            <a:off x="1244611" y="3193221"/>
            <a:ext cx="923687" cy="52745"/>
          </a:xfrm>
          <a:prstGeom prst="rect">
            <a:avLst/>
          </a:prstGeom>
          <a:solidFill>
            <a:schemeClr val="tx1">
              <a:lumMod val="50000"/>
              <a:lumOff val="50000"/>
            </a:schemeClr>
          </a:solidFill>
          <a:ln/>
        </p:spPr>
        <p:txBody>
          <a:bodyPr/>
          <a:lstStyle/>
          <a:p>
            <a:endParaRPr lang="en-GB" dirty="0"/>
          </a:p>
        </p:txBody>
      </p:sp>
      <p:sp>
        <p:nvSpPr>
          <p:cNvPr id="52" name="Shape 6">
            <a:extLst>
              <a:ext uri="{FF2B5EF4-FFF2-40B4-BE49-F238E27FC236}">
                <a16:creationId xmlns:a16="http://schemas.microsoft.com/office/drawing/2014/main" id="{F36698D9-64CF-793D-70C2-30E1937C7AA1}"/>
              </a:ext>
            </a:extLst>
          </p:cNvPr>
          <p:cNvSpPr/>
          <p:nvPr/>
        </p:nvSpPr>
        <p:spPr>
          <a:xfrm>
            <a:off x="782767" y="2988673"/>
            <a:ext cx="461843" cy="461843"/>
          </a:xfrm>
          <a:prstGeom prst="roundRect">
            <a:avLst>
              <a:gd name="adj" fmla="val 34288"/>
            </a:avLst>
          </a:prstGeom>
          <a:solidFill>
            <a:schemeClr val="tx1">
              <a:lumMod val="50000"/>
              <a:lumOff val="50000"/>
            </a:schemeClr>
          </a:solidFill>
          <a:ln/>
        </p:spPr>
        <p:txBody>
          <a:bodyPr/>
          <a:lstStyle/>
          <a:p>
            <a:endParaRPr lang="en-GB" dirty="0">
              <a:highlight>
                <a:srgbClr val="000000"/>
              </a:highlight>
            </a:endParaRPr>
          </a:p>
        </p:txBody>
      </p:sp>
      <p:sp>
        <p:nvSpPr>
          <p:cNvPr id="56" name="Text 7">
            <a:extLst>
              <a:ext uri="{FF2B5EF4-FFF2-40B4-BE49-F238E27FC236}">
                <a16:creationId xmlns:a16="http://schemas.microsoft.com/office/drawing/2014/main" id="{0FFD4247-0563-8B10-E456-8F9996DABD64}"/>
              </a:ext>
            </a:extLst>
          </p:cNvPr>
          <p:cNvSpPr/>
          <p:nvPr/>
        </p:nvSpPr>
        <p:spPr>
          <a:xfrm>
            <a:off x="823595" y="3004053"/>
            <a:ext cx="380185" cy="412313"/>
          </a:xfrm>
          <a:prstGeom prst="rect">
            <a:avLst/>
          </a:prstGeom>
          <a:noFill/>
          <a:ln/>
        </p:spPr>
        <p:txBody>
          <a:bodyPr wrap="none" rtlCol="0" anchor="t"/>
          <a:lstStyle/>
          <a:p>
            <a:pPr marL="0" indent="0" algn="l">
              <a:lnSpc>
                <a:spcPts val="3247"/>
              </a:lnSpc>
              <a:buNone/>
            </a:pPr>
            <a:r>
              <a:rPr lang="tr-TR" sz="2598" b="1" dirty="0">
                <a:solidFill>
                  <a:srgbClr val="101014"/>
                </a:solidFill>
                <a:latin typeface="Playfair Display" pitchFamily="34" charset="0"/>
                <a:ea typeface="Playfair Display" pitchFamily="34" charset="-122"/>
                <a:cs typeface="Playfair Display" pitchFamily="34" charset="-120"/>
              </a:rPr>
              <a:t>1</a:t>
            </a:r>
            <a:endParaRPr lang="en-US" sz="2598" dirty="0"/>
          </a:p>
        </p:txBody>
      </p:sp>
      <p:sp>
        <p:nvSpPr>
          <p:cNvPr id="19" name="Text 4"/>
          <p:cNvSpPr/>
          <p:nvPr/>
        </p:nvSpPr>
        <p:spPr>
          <a:xfrm>
            <a:off x="127000" y="4761411"/>
            <a:ext cx="6078786" cy="2025205"/>
          </a:xfrm>
          <a:prstGeom prst="rect">
            <a:avLst/>
          </a:prstGeom>
          <a:noFill/>
          <a:ln/>
        </p:spPr>
        <p:txBody>
          <a:bodyPr wrap="square" rtlCol="0" anchor="t"/>
          <a:lstStyle/>
          <a:p>
            <a:pPr algn="just">
              <a:lnSpc>
                <a:spcPts val="2799"/>
              </a:lnSpc>
            </a:pPr>
            <a:r>
              <a:rPr lang="en-US" dirty="0" err="1">
                <a:solidFill>
                  <a:srgbClr val="3B3535"/>
                </a:solidFill>
                <a:latin typeface="Sora" pitchFamily="34" charset="0"/>
                <a:ea typeface="Sora" pitchFamily="34" charset="-122"/>
                <a:cs typeface="Sora" pitchFamily="34" charset="-120"/>
              </a:rPr>
              <a:t>Katmanlar</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halinde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düzenlenmiş</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olan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nöronlar</a:t>
            </a:r>
            <a:r>
              <a:rPr lang="en-US" dirty="0">
                <a:solidFill>
                  <a:srgbClr val="3B3535"/>
                </a:solidFill>
                <a:latin typeface="Sora" pitchFamily="34" charset="0"/>
                <a:ea typeface="Sora" pitchFamily="34" charset="-122"/>
                <a:cs typeface="Sora" pitchFamily="34" charset="-120"/>
              </a:rPr>
              <a:t>, </a:t>
            </a:r>
            <a:r>
              <a:rPr lang="en-US" noProof="1">
                <a:solidFill>
                  <a:srgbClr val="3B3535"/>
                </a:solidFill>
                <a:latin typeface="Sora" pitchFamily="34" charset="0"/>
                <a:ea typeface="Sora" pitchFamily="34" charset="-122"/>
                <a:cs typeface="Sora" pitchFamily="34" charset="-120"/>
              </a:rPr>
              <a:t>bilgiyi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ileri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yönde</a:t>
            </a:r>
            <a:r>
              <a:rPr lang="en-US" dirty="0">
                <a:solidFill>
                  <a:srgbClr val="3B3535"/>
                </a:solidFill>
                <a:latin typeface="Sora" pitchFamily="34" charset="0"/>
                <a:ea typeface="Sora" pitchFamily="34" charset="-122"/>
                <a:cs typeface="Sora" pitchFamily="34" charset="-120"/>
              </a:rPr>
              <a:t> (feedforward) </a:t>
            </a:r>
            <a:r>
              <a:rPr lang="en-US" dirty="0" err="1">
                <a:solidFill>
                  <a:srgbClr val="3B3535"/>
                </a:solidFill>
                <a:latin typeface="Sora" pitchFamily="34" charset="0"/>
                <a:ea typeface="Sora" pitchFamily="34" charset="-122"/>
                <a:cs typeface="Sora" pitchFamily="34" charset="-120"/>
              </a:rPr>
              <a:t>veya</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geri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yönde</a:t>
            </a:r>
            <a:r>
              <a:rPr lang="en-US" dirty="0">
                <a:solidFill>
                  <a:srgbClr val="3B3535"/>
                </a:solidFill>
                <a:latin typeface="Sora" pitchFamily="34" charset="0"/>
                <a:ea typeface="Sora" pitchFamily="34" charset="-122"/>
                <a:cs typeface="Sora" pitchFamily="34" charset="-120"/>
              </a:rPr>
              <a:t> (feedback)</a:t>
            </a:r>
            <a:r>
              <a:rPr lang="tr-TR" dirty="0">
                <a:solidFill>
                  <a:srgbClr val="3B3535"/>
                </a:solidFill>
                <a:latin typeface="Sora" pitchFamily="34" charset="0"/>
                <a:ea typeface="Sora" pitchFamily="34" charset="-122"/>
                <a:cs typeface="Sora" pitchFamily="34" charset="-120"/>
              </a:rPr>
              <a:t> iletir</a:t>
            </a:r>
            <a:r>
              <a:rPr lang="en-US" dirty="0">
                <a:solidFill>
                  <a:srgbClr val="3B3535"/>
                </a:solidFill>
                <a:latin typeface="Sora" pitchFamily="34" charset="0"/>
                <a:ea typeface="Sora" pitchFamily="34" charset="-122"/>
                <a:cs typeface="Sora" pitchFamily="34" charset="-120"/>
              </a:rPr>
              <a:t>.</a:t>
            </a:r>
            <a:br>
              <a:rPr lang="tr-TR" dirty="0">
                <a:solidFill>
                  <a:srgbClr val="3B3535"/>
                </a:solidFill>
                <a:latin typeface="Sora" pitchFamily="34" charset="0"/>
                <a:ea typeface="Sora" pitchFamily="34" charset="-122"/>
                <a:cs typeface="Sora" pitchFamily="34" charset="-120"/>
              </a:rPr>
            </a:br>
            <a:r>
              <a:rPr lang="en-US" dirty="0" err="1">
                <a:solidFill>
                  <a:srgbClr val="3B3535"/>
                </a:solidFill>
                <a:latin typeface="Sora" pitchFamily="34" charset="0"/>
                <a:ea typeface="Sora" pitchFamily="34" charset="-122"/>
                <a:cs typeface="Sora" pitchFamily="34" charset="-120"/>
              </a:rPr>
              <a:t>Ağın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performansı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katman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sayısı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nöron</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sayısı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ve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bağlantı</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yoğunluğu</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gibi</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faktörlere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göre</a:t>
            </a:r>
            <a:r>
              <a:rPr lang="en-US" dirty="0">
                <a:solidFill>
                  <a:srgbClr val="3B3535"/>
                </a:solidFill>
                <a:latin typeface="Sora" pitchFamily="34" charset="0"/>
                <a:ea typeface="Sora" pitchFamily="34" charset="-122"/>
                <a:cs typeface="Sora" pitchFamily="34" charset="-120"/>
              </a:rPr>
              <a:t> </a:t>
            </a:r>
            <a:r>
              <a:rPr lang="en-US" dirty="0" err="1">
                <a:solidFill>
                  <a:srgbClr val="3B3535"/>
                </a:solidFill>
                <a:latin typeface="Sora" pitchFamily="34" charset="0"/>
                <a:ea typeface="Sora" pitchFamily="34" charset="-122"/>
                <a:cs typeface="Sora" pitchFamily="34" charset="-120"/>
              </a:rPr>
              <a:t>değişir</a:t>
            </a:r>
            <a:r>
              <a:rPr lang="en-US" dirty="0">
                <a:solidFill>
                  <a:srgbClr val="3B3535"/>
                </a:solidFill>
                <a:latin typeface="Sora" pitchFamily="34" charset="0"/>
                <a:ea typeface="Sora" pitchFamily="34" charset="-122"/>
                <a:cs typeface="Sora" pitchFamily="34" charset="-120"/>
              </a:rPr>
              <a:t>.</a:t>
            </a:r>
            <a:endParaRPr lang="en-US" dirty="0"/>
          </a:p>
          <a:p>
            <a:pPr>
              <a:lnSpc>
                <a:spcPts val="2799"/>
              </a:lnSpc>
            </a:pPr>
            <a:endParaRPr lang="en-US" dirty="0"/>
          </a:p>
        </p:txBody>
      </p:sp>
      <p:sp>
        <p:nvSpPr>
          <p:cNvPr id="20" name="Shape 5">
            <a:extLst>
              <a:ext uri="{FF2B5EF4-FFF2-40B4-BE49-F238E27FC236}">
                <a16:creationId xmlns:a16="http://schemas.microsoft.com/office/drawing/2014/main" id="{9B72F7FA-1EFA-628D-D2BA-596562DFA486}"/>
              </a:ext>
            </a:extLst>
          </p:cNvPr>
          <p:cNvSpPr/>
          <p:nvPr/>
        </p:nvSpPr>
        <p:spPr>
          <a:xfrm rot="5400000">
            <a:off x="551843" y="3867217"/>
            <a:ext cx="923687" cy="52745"/>
          </a:xfrm>
          <a:prstGeom prst="rect">
            <a:avLst/>
          </a:prstGeom>
          <a:solidFill>
            <a:schemeClr val="tx1">
              <a:lumMod val="50000"/>
              <a:lumOff val="50000"/>
            </a:schemeClr>
          </a:solidFill>
          <a:ln/>
        </p:spPr>
        <p:txBody>
          <a:bodyPr/>
          <a:lstStyle/>
          <a:p>
            <a:endParaRPr lang="en-GB" dirty="0"/>
          </a:p>
        </p:txBody>
      </p:sp>
    </p:spTree>
    <p:extLst>
      <p:ext uri="{BB962C8B-B14F-4D97-AF65-F5344CB8AC3E}">
        <p14:creationId xmlns:p14="http://schemas.microsoft.com/office/powerpoint/2010/main" val="397303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Köşeleri Yuvarlatılmış 2">
            <a:extLst>
              <a:ext uri="{FF2B5EF4-FFF2-40B4-BE49-F238E27FC236}">
                <a16:creationId xmlns:a16="http://schemas.microsoft.com/office/drawing/2014/main" id="{B6AF9D7D-5DFF-0FF4-361B-4A8EB6B7BD4C}"/>
              </a:ext>
            </a:extLst>
          </p:cNvPr>
          <p:cNvSpPr/>
          <p:nvPr/>
        </p:nvSpPr>
        <p:spPr>
          <a:xfrm>
            <a:off x="4972444" y="2466165"/>
            <a:ext cx="8673754" cy="975854"/>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CNN Mimarisi </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13275" y="1213339"/>
            <a:ext cx="14655395" cy="45719"/>
          </a:xfrm>
          <a:prstGeom prst="rect">
            <a:avLst/>
          </a:prstGeom>
          <a:solidFill>
            <a:schemeClr val="bg1">
              <a:lumMod val="50000"/>
            </a:schemeClr>
          </a:solidFill>
          <a:ln/>
        </p:spPr>
        <p:txBody>
          <a:bodyPr/>
          <a:lstStyle/>
          <a:p>
            <a:endParaRPr lang="en-GB" dirty="0"/>
          </a:p>
        </p:txBody>
      </p:sp>
      <p:sp>
        <p:nvSpPr>
          <p:cNvPr id="20" name="Shape 7"/>
          <p:cNvSpPr/>
          <p:nvPr/>
        </p:nvSpPr>
        <p:spPr>
          <a:xfrm>
            <a:off x="4168502" y="2466165"/>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21" name="Text 8"/>
          <p:cNvSpPr/>
          <p:nvPr/>
        </p:nvSpPr>
        <p:spPr>
          <a:xfrm>
            <a:off x="4331808" y="2445041"/>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22" name="Text 9"/>
          <p:cNvSpPr/>
          <p:nvPr/>
        </p:nvSpPr>
        <p:spPr>
          <a:xfrm>
            <a:off x="4972444" y="2480634"/>
            <a:ext cx="3804523" cy="347186"/>
          </a:xfrm>
          <a:prstGeom prst="rect">
            <a:avLst/>
          </a:prstGeom>
          <a:noFill/>
          <a:ln/>
        </p:spPr>
        <p:txBody>
          <a:bodyPr wrap="none" rtlCol="0" anchor="t"/>
          <a:lstStyle/>
          <a:p>
            <a:pPr marL="0" indent="0">
              <a:lnSpc>
                <a:spcPts val="2734"/>
              </a:lnSpc>
              <a:buNone/>
            </a:pPr>
            <a:r>
              <a:rPr lang="tr-TR" sz="2400" b="1" dirty="0">
                <a:solidFill>
                  <a:srgbClr val="3C3939"/>
                </a:solidFill>
                <a:latin typeface="Roboto" pitchFamily="34" charset="0"/>
                <a:ea typeface="Roboto" pitchFamily="34" charset="-122"/>
                <a:cs typeface="Roboto" pitchFamily="34" charset="-120"/>
              </a:rPr>
              <a:t>Konvolüsyon Katmanları</a:t>
            </a:r>
            <a:endParaRPr lang="en-US" sz="2400" b="1" dirty="0">
              <a:solidFill>
                <a:srgbClr val="3C3939"/>
              </a:solidFill>
              <a:latin typeface="Roboto" pitchFamily="34" charset="0"/>
              <a:ea typeface="Roboto" pitchFamily="34" charset="-122"/>
              <a:cs typeface="Roboto" pitchFamily="34" charset="-120"/>
            </a:endParaRPr>
          </a:p>
        </p:txBody>
      </p:sp>
      <p:sp>
        <p:nvSpPr>
          <p:cNvPr id="26" name="Text 13"/>
          <p:cNvSpPr/>
          <p:nvPr/>
        </p:nvSpPr>
        <p:spPr>
          <a:xfrm>
            <a:off x="6012664" y="4172794"/>
            <a:ext cx="3025616" cy="347186"/>
          </a:xfrm>
          <a:prstGeom prst="rect">
            <a:avLst/>
          </a:prstGeom>
          <a:noFill/>
          <a:ln/>
        </p:spPr>
        <p:txBody>
          <a:bodyPr wrap="none" rtlCol="0" anchor="t"/>
          <a:lstStyle/>
          <a:p>
            <a:pPr>
              <a:lnSpc>
                <a:spcPts val="2734"/>
              </a:lnSpc>
            </a:pPr>
            <a:r>
              <a:rPr lang="tr-TR" sz="2400" b="1">
                <a:solidFill>
                  <a:srgbClr val="3C3939"/>
                </a:solidFill>
                <a:latin typeface="Roboto" pitchFamily="34" charset="0"/>
                <a:ea typeface="Roboto" pitchFamily="34" charset="-122"/>
                <a:cs typeface="Roboto" pitchFamily="34" charset="-120"/>
              </a:rPr>
              <a:t>Havuzlama Katmanları</a:t>
            </a:r>
            <a:endParaRPr lang="en-US" sz="2400" b="1" dirty="0">
              <a:solidFill>
                <a:srgbClr val="3C3939"/>
              </a:solidFill>
              <a:latin typeface="Roboto" pitchFamily="34" charset="0"/>
              <a:ea typeface="Roboto" pitchFamily="34" charset="-122"/>
              <a:cs typeface="Roboto" pitchFamily="34" charset="-120"/>
            </a:endParaRPr>
          </a:p>
        </p:txBody>
      </p:sp>
      <p:pic>
        <p:nvPicPr>
          <p:cNvPr id="46" name="Image 0" descr="preencoded.png"/>
          <p:cNvPicPr>
            <a:picLocks noChangeAspect="1"/>
          </p:cNvPicPr>
          <p:nvPr/>
        </p:nvPicPr>
        <p:blipFill>
          <a:blip r:embed="rId3"/>
          <a:stretch>
            <a:fillRect/>
          </a:stretch>
        </p:blipFill>
        <p:spPr>
          <a:xfrm>
            <a:off x="2331102" y="2011444"/>
            <a:ext cx="1741408" cy="1635562"/>
          </a:xfrm>
          <a:prstGeom prst="rect">
            <a:avLst/>
          </a:prstGeom>
        </p:spPr>
      </p:pic>
      <p:sp>
        <p:nvSpPr>
          <p:cNvPr id="47" name="Text 3"/>
          <p:cNvSpPr/>
          <p:nvPr/>
        </p:nvSpPr>
        <p:spPr>
          <a:xfrm>
            <a:off x="3122570" y="2729932"/>
            <a:ext cx="108109"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1</a:t>
            </a:r>
            <a:endParaRPr lang="en-US" sz="3200" dirty="0"/>
          </a:p>
        </p:txBody>
      </p:sp>
      <p:sp>
        <p:nvSpPr>
          <p:cNvPr id="49" name="Text 5"/>
          <p:cNvSpPr/>
          <p:nvPr/>
        </p:nvSpPr>
        <p:spPr>
          <a:xfrm>
            <a:off x="5044925" y="2993271"/>
            <a:ext cx="3942993"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Kenarları, dokuları, vb. yakalamak için tasarlanmış küçük matrisler/filtreler kullanır.</a:t>
            </a:r>
            <a:endParaRPr lang="en-US" dirty="0">
              <a:solidFill>
                <a:srgbClr val="3C3939"/>
              </a:solidFill>
              <a:latin typeface="Roboto" pitchFamily="34" charset="0"/>
              <a:ea typeface="Roboto" pitchFamily="34" charset="-122"/>
              <a:cs typeface="Roboto" pitchFamily="34" charset="-120"/>
            </a:endParaRPr>
          </a:p>
        </p:txBody>
      </p:sp>
      <p:pic>
        <p:nvPicPr>
          <p:cNvPr id="58" name="Image 1" descr="preencoded.png"/>
          <p:cNvPicPr>
            <a:picLocks noChangeAspect="1"/>
          </p:cNvPicPr>
          <p:nvPr/>
        </p:nvPicPr>
        <p:blipFill>
          <a:blip r:embed="rId4"/>
          <a:stretch>
            <a:fillRect/>
          </a:stretch>
        </p:blipFill>
        <p:spPr>
          <a:xfrm>
            <a:off x="1456334" y="3705693"/>
            <a:ext cx="3482935" cy="1635562"/>
          </a:xfrm>
          <a:prstGeom prst="rect">
            <a:avLst/>
          </a:prstGeom>
        </p:spPr>
      </p:pic>
      <p:sp>
        <p:nvSpPr>
          <p:cNvPr id="59" name="Text 7"/>
          <p:cNvSpPr/>
          <p:nvPr/>
        </p:nvSpPr>
        <p:spPr>
          <a:xfrm>
            <a:off x="3006473" y="4246436"/>
            <a:ext cx="448412"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2</a:t>
            </a:r>
            <a:endParaRPr lang="en-US" sz="3200" dirty="0"/>
          </a:p>
        </p:txBody>
      </p:sp>
      <p:sp>
        <p:nvSpPr>
          <p:cNvPr id="61" name="Text 9"/>
          <p:cNvSpPr/>
          <p:nvPr/>
        </p:nvSpPr>
        <p:spPr>
          <a:xfrm>
            <a:off x="6070807" y="4654244"/>
            <a:ext cx="4120991"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 toplanır ve matris boyutları küçültülür</a:t>
            </a:r>
            <a:endParaRPr lang="en-US" dirty="0"/>
          </a:p>
        </p:txBody>
      </p:sp>
      <p:sp>
        <p:nvSpPr>
          <p:cNvPr id="62" name="Shape 10"/>
          <p:cNvSpPr/>
          <p:nvPr/>
        </p:nvSpPr>
        <p:spPr>
          <a:xfrm flipV="1">
            <a:off x="5191084" y="5331224"/>
            <a:ext cx="5902475" cy="45719"/>
          </a:xfrm>
          <a:prstGeom prst="roundRect">
            <a:avLst>
              <a:gd name="adj" fmla="val 450422"/>
            </a:avLst>
          </a:prstGeom>
          <a:solidFill>
            <a:srgbClr val="C7C7D0"/>
          </a:solidFill>
          <a:ln/>
        </p:spPr>
        <p:txBody>
          <a:bodyPr/>
          <a:lstStyle/>
          <a:p>
            <a:endParaRPr lang="tr-TR"/>
          </a:p>
        </p:txBody>
      </p:sp>
      <p:pic>
        <p:nvPicPr>
          <p:cNvPr id="63" name="Image 2" descr="preencoded.png"/>
          <p:cNvPicPr>
            <a:picLocks noChangeAspect="1"/>
          </p:cNvPicPr>
          <p:nvPr/>
        </p:nvPicPr>
        <p:blipFill>
          <a:blip r:embed="rId5"/>
          <a:stretch>
            <a:fillRect/>
          </a:stretch>
        </p:blipFill>
        <p:spPr>
          <a:xfrm>
            <a:off x="594430" y="5406238"/>
            <a:ext cx="5224343" cy="1635562"/>
          </a:xfrm>
          <a:prstGeom prst="rect">
            <a:avLst/>
          </a:prstGeom>
          <a:solidFill>
            <a:schemeClr val="bg1"/>
          </a:solidFill>
        </p:spPr>
      </p:pic>
      <p:sp>
        <p:nvSpPr>
          <p:cNvPr id="64" name="Text 11"/>
          <p:cNvSpPr/>
          <p:nvPr/>
        </p:nvSpPr>
        <p:spPr>
          <a:xfrm>
            <a:off x="2865294" y="5814177"/>
            <a:ext cx="514552" cy="747490"/>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3</a:t>
            </a:r>
            <a:endParaRPr lang="en-US" sz="1988" dirty="0"/>
          </a:p>
        </p:txBody>
      </p:sp>
      <p:sp>
        <p:nvSpPr>
          <p:cNvPr id="65" name="Text 12"/>
          <p:cNvSpPr/>
          <p:nvPr/>
        </p:nvSpPr>
        <p:spPr>
          <a:xfrm>
            <a:off x="7070193" y="5898505"/>
            <a:ext cx="2745343" cy="315635"/>
          </a:xfrm>
          <a:prstGeom prst="rect">
            <a:avLst/>
          </a:prstGeom>
          <a:noFill/>
          <a:ln/>
        </p:spPr>
        <p:txBody>
          <a:bodyPr wrap="none" rtlCol="0" anchor="t"/>
          <a:lstStyle/>
          <a:p>
            <a:pPr>
              <a:lnSpc>
                <a:spcPts val="2734"/>
              </a:lnSpc>
            </a:pPr>
            <a:r>
              <a:rPr lang="tr-TR" sz="2400" b="1" dirty="0">
                <a:solidFill>
                  <a:srgbClr val="3C3939"/>
                </a:solidFill>
                <a:latin typeface="Roboto" pitchFamily="34" charset="0"/>
                <a:ea typeface="Roboto" pitchFamily="34" charset="-122"/>
                <a:cs typeface="Roboto" pitchFamily="34" charset="-120"/>
              </a:rPr>
              <a:t>Tam Bağlantılı Katmanlar</a:t>
            </a:r>
            <a:endParaRPr lang="en-US" sz="2400" b="1" dirty="0">
              <a:solidFill>
                <a:srgbClr val="3C3939"/>
              </a:solidFill>
              <a:latin typeface="Roboto" pitchFamily="34" charset="0"/>
              <a:ea typeface="Roboto" pitchFamily="34" charset="-122"/>
              <a:cs typeface="Roboto" pitchFamily="34" charset="-120"/>
            </a:endParaRPr>
          </a:p>
        </p:txBody>
      </p:sp>
      <p:sp>
        <p:nvSpPr>
          <p:cNvPr id="66" name="Text 13"/>
          <p:cNvSpPr/>
          <p:nvPr/>
        </p:nvSpPr>
        <p:spPr>
          <a:xfrm>
            <a:off x="7340973" y="6385801"/>
            <a:ext cx="5471003" cy="646509"/>
          </a:xfrm>
          <a:prstGeom prst="rect">
            <a:avLst/>
          </a:prstGeom>
          <a:noFill/>
          <a:ln/>
        </p:spPr>
        <p:txBody>
          <a:bodyPr wrap="squar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Özelliklerden sınıflandırma yapılır</a:t>
            </a:r>
            <a:endParaRPr lang="en-US" dirty="0"/>
          </a:p>
        </p:txBody>
      </p:sp>
      <p:sp>
        <p:nvSpPr>
          <p:cNvPr id="70" name="Text 4"/>
          <p:cNvSpPr/>
          <p:nvPr/>
        </p:nvSpPr>
        <p:spPr>
          <a:xfrm>
            <a:off x="5245805" y="5308463"/>
            <a:ext cx="131088" cy="416481"/>
          </a:xfrm>
          <a:prstGeom prst="rect">
            <a:avLst/>
          </a:prstGeom>
          <a:noFill/>
          <a:ln/>
        </p:spPr>
        <p:txBody>
          <a:bodyPr wrap="none" rtlCol="0" anchor="t"/>
          <a:lstStyle/>
          <a:p>
            <a:pPr marL="0" indent="0" algn="ctr">
              <a:lnSpc>
                <a:spcPts val="3281"/>
              </a:lnSpc>
              <a:buNone/>
            </a:pPr>
            <a:endParaRPr lang="en-US" sz="2624" dirty="0"/>
          </a:p>
        </p:txBody>
      </p:sp>
      <p:sp>
        <p:nvSpPr>
          <p:cNvPr id="71" name="Shape 7"/>
          <p:cNvSpPr/>
          <p:nvPr/>
        </p:nvSpPr>
        <p:spPr>
          <a:xfrm>
            <a:off x="5349415" y="41606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2" name="Text 8"/>
          <p:cNvSpPr/>
          <p:nvPr/>
        </p:nvSpPr>
        <p:spPr>
          <a:xfrm>
            <a:off x="5512721" y="41395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a:t>
            </a:r>
            <a:endParaRPr lang="en-US" sz="2624" dirty="0"/>
          </a:p>
        </p:txBody>
      </p:sp>
      <p:sp>
        <p:nvSpPr>
          <p:cNvPr id="73" name="Shape 7"/>
          <p:cNvSpPr/>
          <p:nvPr/>
        </p:nvSpPr>
        <p:spPr>
          <a:xfrm>
            <a:off x="6406944" y="59071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4" name="Text 8"/>
          <p:cNvSpPr/>
          <p:nvPr/>
        </p:nvSpPr>
        <p:spPr>
          <a:xfrm>
            <a:off x="6570250" y="58860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a:t>
            </a:r>
            <a:endParaRPr lang="en-US" sz="2624" dirty="0"/>
          </a:p>
        </p:txBody>
      </p:sp>
      <p:sp>
        <p:nvSpPr>
          <p:cNvPr id="2" name="Shape 10">
            <a:extLst>
              <a:ext uri="{FF2B5EF4-FFF2-40B4-BE49-F238E27FC236}">
                <a16:creationId xmlns:a16="http://schemas.microsoft.com/office/drawing/2014/main" id="{5532ACD1-F381-B4A6-0461-E8EE15B81EB4}"/>
              </a:ext>
            </a:extLst>
          </p:cNvPr>
          <p:cNvSpPr/>
          <p:nvPr/>
        </p:nvSpPr>
        <p:spPr>
          <a:xfrm flipV="1">
            <a:off x="4486478" y="3647006"/>
            <a:ext cx="5902475" cy="45719"/>
          </a:xfrm>
          <a:prstGeom prst="roundRect">
            <a:avLst>
              <a:gd name="adj" fmla="val 450422"/>
            </a:avLst>
          </a:prstGeom>
          <a:solidFill>
            <a:srgbClr val="C7C7D0"/>
          </a:solidFill>
          <a:ln/>
        </p:spPr>
        <p:txBody>
          <a:bodyPr/>
          <a:lstStyle/>
          <a:p>
            <a:endParaRPr lang="tr-TR"/>
          </a:p>
        </p:txBody>
      </p:sp>
    </p:spTree>
    <p:extLst>
      <p:ext uri="{BB962C8B-B14F-4D97-AF65-F5344CB8AC3E}">
        <p14:creationId xmlns:p14="http://schemas.microsoft.com/office/powerpoint/2010/main" val="314912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Örnek Filtreler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pic>
        <p:nvPicPr>
          <p:cNvPr id="3" name="Resim 2">
            <a:extLst>
              <a:ext uri="{FF2B5EF4-FFF2-40B4-BE49-F238E27FC236}">
                <a16:creationId xmlns:a16="http://schemas.microsoft.com/office/drawing/2014/main" id="{C1773CB5-D6C0-40EC-07D7-83CF858D8D29}"/>
              </a:ext>
            </a:extLst>
          </p:cNvPr>
          <p:cNvPicPr>
            <a:picLocks noChangeAspect="1"/>
          </p:cNvPicPr>
          <p:nvPr/>
        </p:nvPicPr>
        <p:blipFill rotWithShape="1">
          <a:blip r:embed="rId3"/>
          <a:srcRect t="4654" r="66754" b="47922"/>
          <a:stretch/>
        </p:blipFill>
        <p:spPr>
          <a:xfrm>
            <a:off x="237327" y="1733650"/>
            <a:ext cx="1534838" cy="2469492"/>
          </a:xfrm>
          <a:prstGeom prst="rect">
            <a:avLst/>
          </a:prstGeom>
        </p:spPr>
      </p:pic>
      <p:pic>
        <p:nvPicPr>
          <p:cNvPr id="4" name="Resim 3">
            <a:extLst>
              <a:ext uri="{FF2B5EF4-FFF2-40B4-BE49-F238E27FC236}">
                <a16:creationId xmlns:a16="http://schemas.microsoft.com/office/drawing/2014/main" id="{C6A58D61-8DDE-856D-FEAA-473584439A1E}"/>
              </a:ext>
            </a:extLst>
          </p:cNvPr>
          <p:cNvPicPr>
            <a:picLocks noChangeAspect="1"/>
          </p:cNvPicPr>
          <p:nvPr/>
        </p:nvPicPr>
        <p:blipFill rotWithShape="1">
          <a:blip r:embed="rId3"/>
          <a:srcRect t="52001" r="56020" b="41331"/>
          <a:stretch/>
        </p:blipFill>
        <p:spPr>
          <a:xfrm>
            <a:off x="5649997" y="1339316"/>
            <a:ext cx="2872769" cy="491215"/>
          </a:xfrm>
          <a:prstGeom prst="rect">
            <a:avLst/>
          </a:prstGeom>
        </p:spPr>
      </p:pic>
      <p:sp>
        <p:nvSpPr>
          <p:cNvPr id="7" name="Text 13">
            <a:extLst>
              <a:ext uri="{FF2B5EF4-FFF2-40B4-BE49-F238E27FC236}">
                <a16:creationId xmlns:a16="http://schemas.microsoft.com/office/drawing/2014/main" id="{6C6868FA-3F3D-4E90-AF5E-34D92C4B0C55}"/>
              </a:ext>
            </a:extLst>
          </p:cNvPr>
          <p:cNvSpPr/>
          <p:nvPr/>
        </p:nvSpPr>
        <p:spPr>
          <a:xfrm>
            <a:off x="282264" y="4472303"/>
            <a:ext cx="4113044" cy="3022071"/>
          </a:xfrm>
          <a:prstGeom prst="rect">
            <a:avLst/>
          </a:prstGeom>
          <a:noFill/>
          <a:ln/>
        </p:spPr>
        <p:txBody>
          <a:bodyPr wrap="square" rtlCol="0" anchor="t"/>
          <a:lstStyle/>
          <a:p>
            <a:pPr algn="just">
              <a:lnSpc>
                <a:spcPts val="2545"/>
              </a:lnSpc>
            </a:pPr>
            <a:r>
              <a:rPr lang="tr-TR" sz="1591" dirty="0">
                <a:solidFill>
                  <a:srgbClr val="3C3939"/>
                </a:solidFill>
                <a:latin typeface="Roboto" pitchFamily="34" charset="0"/>
                <a:ea typeface="Roboto" pitchFamily="34" charset="-122"/>
                <a:cs typeface="Roboto" pitchFamily="34" charset="-120"/>
              </a:rPr>
              <a:t>Görüntüdeki kenarları tespit etmek ve bu kenarları vurgulamak için kullanılır.</a:t>
            </a:r>
            <a:endParaRPr lang="en-US" sz="1591" dirty="0">
              <a:solidFill>
                <a:srgbClr val="3C3939"/>
              </a:solidFill>
              <a:latin typeface="Roboto" pitchFamily="34" charset="0"/>
              <a:ea typeface="Roboto" pitchFamily="34" charset="-122"/>
              <a:cs typeface="Roboto" pitchFamily="34" charset="-120"/>
            </a:endParaRPr>
          </a:p>
        </p:txBody>
      </p:sp>
      <p:sp>
        <p:nvSpPr>
          <p:cNvPr id="8" name="Text 13">
            <a:extLst>
              <a:ext uri="{FF2B5EF4-FFF2-40B4-BE49-F238E27FC236}">
                <a16:creationId xmlns:a16="http://schemas.microsoft.com/office/drawing/2014/main" id="{8927FE5D-5656-E5A4-008B-FEB4FB732CDC}"/>
              </a:ext>
            </a:extLst>
          </p:cNvPr>
          <p:cNvSpPr/>
          <p:nvPr/>
        </p:nvSpPr>
        <p:spPr>
          <a:xfrm>
            <a:off x="4955909" y="4466892"/>
            <a:ext cx="4113044" cy="3274097"/>
          </a:xfrm>
          <a:prstGeom prst="rect">
            <a:avLst/>
          </a:prstGeom>
          <a:noFill/>
          <a:ln/>
        </p:spPr>
        <p:txBody>
          <a:bodyPr wrap="square" rtlCol="0" anchor="t"/>
          <a:lstStyle/>
          <a:p>
            <a:pPr algn="just">
              <a:lnSpc>
                <a:spcPts val="2545"/>
              </a:lnSpc>
            </a:pPr>
            <a:r>
              <a:rPr lang="tr-TR" sz="1591" dirty="0">
                <a:solidFill>
                  <a:srgbClr val="3C3939"/>
                </a:solidFill>
                <a:latin typeface="Roboto" pitchFamily="34" charset="0"/>
                <a:ea typeface="Roboto" pitchFamily="34" charset="-122"/>
                <a:cs typeface="Roboto" pitchFamily="34" charset="-120"/>
              </a:rPr>
              <a:t>Görüntüdeki gürültüyü azaltmak, görüntüyü yumuşatmak ve kenarları belirginleştirmek için kullanılır</a:t>
            </a:r>
            <a:r>
              <a:rPr lang="tr-TR" sz="1600" b="0" i="0" dirty="0">
                <a:solidFill>
                  <a:srgbClr val="0D0D0D"/>
                </a:solidFill>
                <a:effectLst/>
                <a:highlight>
                  <a:srgbClr val="FFFFFF"/>
                </a:highlight>
                <a:latin typeface="Söhne"/>
              </a:rPr>
              <a:t>.</a:t>
            </a:r>
            <a:endParaRPr lang="en-US" sz="1591" dirty="0"/>
          </a:p>
        </p:txBody>
      </p:sp>
      <p:sp>
        <p:nvSpPr>
          <p:cNvPr id="9" name="Text 13">
            <a:extLst>
              <a:ext uri="{FF2B5EF4-FFF2-40B4-BE49-F238E27FC236}">
                <a16:creationId xmlns:a16="http://schemas.microsoft.com/office/drawing/2014/main" id="{C081FE63-C58C-1C3E-115A-43EA527A6834}"/>
              </a:ext>
            </a:extLst>
          </p:cNvPr>
          <p:cNvSpPr/>
          <p:nvPr/>
        </p:nvSpPr>
        <p:spPr>
          <a:xfrm>
            <a:off x="9674492" y="4472303"/>
            <a:ext cx="4113044" cy="3274097"/>
          </a:xfrm>
          <a:prstGeom prst="rect">
            <a:avLst/>
          </a:prstGeom>
          <a:noFill/>
          <a:ln/>
        </p:spPr>
        <p:txBody>
          <a:bodyPr wrap="square" rtlCol="0" anchor="t"/>
          <a:lstStyle/>
          <a:p>
            <a:pPr algn="just">
              <a:lnSpc>
                <a:spcPts val="2545"/>
              </a:lnSpc>
            </a:pPr>
            <a:r>
              <a:rPr lang="tr-TR" sz="1591" dirty="0">
                <a:solidFill>
                  <a:srgbClr val="3C3939"/>
                </a:solidFill>
                <a:latin typeface="Roboto" pitchFamily="34" charset="0"/>
                <a:ea typeface="Roboto" pitchFamily="34" charset="-122"/>
                <a:cs typeface="Roboto" pitchFamily="34" charset="-120"/>
              </a:rPr>
              <a:t>Görüntüdeki kenarları veya detayları vurgulamak için kullanılır.</a:t>
            </a:r>
            <a:endParaRPr lang="en-US" sz="1591" dirty="0">
              <a:solidFill>
                <a:srgbClr val="3C3939"/>
              </a:solidFill>
              <a:latin typeface="Roboto" pitchFamily="34" charset="0"/>
              <a:ea typeface="Roboto" pitchFamily="34" charset="-122"/>
              <a:cs typeface="Roboto" pitchFamily="34" charset="-120"/>
            </a:endParaRPr>
          </a:p>
        </p:txBody>
      </p:sp>
      <p:sp>
        <p:nvSpPr>
          <p:cNvPr id="10" name="Shape 5">
            <a:extLst>
              <a:ext uri="{FF2B5EF4-FFF2-40B4-BE49-F238E27FC236}">
                <a16:creationId xmlns:a16="http://schemas.microsoft.com/office/drawing/2014/main" id="{FA2ADF0A-733A-D67D-69C0-EC232DB70057}"/>
              </a:ext>
            </a:extLst>
          </p:cNvPr>
          <p:cNvSpPr/>
          <p:nvPr/>
        </p:nvSpPr>
        <p:spPr>
          <a:xfrm rot="5400000">
            <a:off x="2038771" y="4829885"/>
            <a:ext cx="5276233" cy="52745"/>
          </a:xfrm>
          <a:prstGeom prst="rect">
            <a:avLst/>
          </a:prstGeom>
          <a:solidFill>
            <a:schemeClr val="bg1">
              <a:lumMod val="50000"/>
            </a:schemeClr>
          </a:solidFill>
          <a:ln/>
        </p:spPr>
        <p:txBody>
          <a:bodyPr/>
          <a:lstStyle/>
          <a:p>
            <a:endParaRPr lang="en-GB" dirty="0"/>
          </a:p>
        </p:txBody>
      </p:sp>
      <p:sp>
        <p:nvSpPr>
          <p:cNvPr id="11" name="Shape 5">
            <a:extLst>
              <a:ext uri="{FF2B5EF4-FFF2-40B4-BE49-F238E27FC236}">
                <a16:creationId xmlns:a16="http://schemas.microsoft.com/office/drawing/2014/main" id="{A90EBDBA-8AD1-C8AF-3388-85096964D17E}"/>
              </a:ext>
            </a:extLst>
          </p:cNvPr>
          <p:cNvSpPr/>
          <p:nvPr/>
        </p:nvSpPr>
        <p:spPr>
          <a:xfrm rot="5400000">
            <a:off x="6860929" y="4829884"/>
            <a:ext cx="5276233" cy="52745"/>
          </a:xfrm>
          <a:prstGeom prst="rect">
            <a:avLst/>
          </a:prstGeom>
          <a:solidFill>
            <a:schemeClr val="bg1">
              <a:lumMod val="50000"/>
            </a:schemeClr>
          </a:solidFill>
          <a:ln/>
        </p:spPr>
        <p:txBody>
          <a:bodyPr/>
          <a:lstStyle/>
          <a:p>
            <a:endParaRPr lang="en-GB" dirty="0"/>
          </a:p>
        </p:txBody>
      </p:sp>
      <p:pic>
        <p:nvPicPr>
          <p:cNvPr id="12" name="Resim 11">
            <a:extLst>
              <a:ext uri="{FF2B5EF4-FFF2-40B4-BE49-F238E27FC236}">
                <a16:creationId xmlns:a16="http://schemas.microsoft.com/office/drawing/2014/main" id="{E64C5369-44AD-C21D-F6C1-DB65C9B3BAB6}"/>
              </a:ext>
            </a:extLst>
          </p:cNvPr>
          <p:cNvPicPr>
            <a:picLocks noChangeAspect="1"/>
          </p:cNvPicPr>
          <p:nvPr/>
        </p:nvPicPr>
        <p:blipFill rotWithShape="1">
          <a:blip r:embed="rId3"/>
          <a:srcRect l="53985" t="52001" r="11551" b="23334"/>
          <a:stretch/>
        </p:blipFill>
        <p:spPr>
          <a:xfrm>
            <a:off x="5334016" y="2073319"/>
            <a:ext cx="2638498" cy="2129823"/>
          </a:xfrm>
          <a:prstGeom prst="rect">
            <a:avLst/>
          </a:prstGeom>
        </p:spPr>
      </p:pic>
      <p:pic>
        <p:nvPicPr>
          <p:cNvPr id="17" name="Resim 16">
            <a:extLst>
              <a:ext uri="{FF2B5EF4-FFF2-40B4-BE49-F238E27FC236}">
                <a16:creationId xmlns:a16="http://schemas.microsoft.com/office/drawing/2014/main" id="{AE221F47-E184-6B8B-B7BD-47751E80228C}"/>
              </a:ext>
            </a:extLst>
          </p:cNvPr>
          <p:cNvPicPr>
            <a:picLocks noChangeAspect="1"/>
          </p:cNvPicPr>
          <p:nvPr/>
        </p:nvPicPr>
        <p:blipFill>
          <a:blip r:embed="rId4"/>
          <a:stretch>
            <a:fillRect/>
          </a:stretch>
        </p:blipFill>
        <p:spPr>
          <a:xfrm>
            <a:off x="10186667" y="1408029"/>
            <a:ext cx="327713" cy="397227"/>
          </a:xfrm>
          <a:prstGeom prst="rect">
            <a:avLst/>
          </a:prstGeom>
        </p:spPr>
      </p:pic>
      <p:pic>
        <p:nvPicPr>
          <p:cNvPr id="23" name="Resim 22">
            <a:extLst>
              <a:ext uri="{FF2B5EF4-FFF2-40B4-BE49-F238E27FC236}">
                <a16:creationId xmlns:a16="http://schemas.microsoft.com/office/drawing/2014/main" id="{9066C1BF-A58B-C657-5B68-A35C72309C9D}"/>
              </a:ext>
            </a:extLst>
          </p:cNvPr>
          <p:cNvPicPr>
            <a:picLocks noChangeAspect="1"/>
          </p:cNvPicPr>
          <p:nvPr/>
        </p:nvPicPr>
        <p:blipFill rotWithShape="1">
          <a:blip r:embed="rId5"/>
          <a:srcRect r="47491"/>
          <a:stretch/>
        </p:blipFill>
        <p:spPr>
          <a:xfrm>
            <a:off x="10529039" y="1467711"/>
            <a:ext cx="3004171" cy="347595"/>
          </a:xfrm>
          <a:prstGeom prst="rect">
            <a:avLst/>
          </a:prstGeom>
        </p:spPr>
      </p:pic>
      <p:pic>
        <p:nvPicPr>
          <p:cNvPr id="25" name="Resim 24">
            <a:extLst>
              <a:ext uri="{FF2B5EF4-FFF2-40B4-BE49-F238E27FC236}">
                <a16:creationId xmlns:a16="http://schemas.microsoft.com/office/drawing/2014/main" id="{140E1EBA-90BF-ADE5-22F9-839C90B39A78}"/>
              </a:ext>
            </a:extLst>
          </p:cNvPr>
          <p:cNvPicPr>
            <a:picLocks noChangeAspect="1"/>
          </p:cNvPicPr>
          <p:nvPr/>
        </p:nvPicPr>
        <p:blipFill>
          <a:blip r:embed="rId6"/>
          <a:stretch>
            <a:fillRect/>
          </a:stretch>
        </p:blipFill>
        <p:spPr>
          <a:xfrm>
            <a:off x="10825040" y="2397846"/>
            <a:ext cx="2412171" cy="1485223"/>
          </a:xfrm>
          <a:prstGeom prst="rect">
            <a:avLst/>
          </a:prstGeom>
        </p:spPr>
      </p:pic>
      <p:pic>
        <p:nvPicPr>
          <p:cNvPr id="27" name="Resim 26">
            <a:extLst>
              <a:ext uri="{FF2B5EF4-FFF2-40B4-BE49-F238E27FC236}">
                <a16:creationId xmlns:a16="http://schemas.microsoft.com/office/drawing/2014/main" id="{9FC30524-8C09-11DE-13EB-95E32E321E50}"/>
              </a:ext>
            </a:extLst>
          </p:cNvPr>
          <p:cNvPicPr>
            <a:picLocks noChangeAspect="1"/>
          </p:cNvPicPr>
          <p:nvPr/>
        </p:nvPicPr>
        <p:blipFill rotWithShape="1">
          <a:blip r:embed="rId3"/>
          <a:srcRect l="78" r="37962" b="94956"/>
          <a:stretch/>
        </p:blipFill>
        <p:spPr>
          <a:xfrm>
            <a:off x="480776" y="1378976"/>
            <a:ext cx="3780954" cy="347185"/>
          </a:xfrm>
          <a:prstGeom prst="rect">
            <a:avLst/>
          </a:prstGeom>
        </p:spPr>
      </p:pic>
      <p:sp>
        <p:nvSpPr>
          <p:cNvPr id="32" name="Metin kutusu 31">
            <a:extLst>
              <a:ext uri="{FF2B5EF4-FFF2-40B4-BE49-F238E27FC236}">
                <a16:creationId xmlns:a16="http://schemas.microsoft.com/office/drawing/2014/main" id="{158CDF6F-DA91-0A6F-277A-FE6469888D04}"/>
              </a:ext>
            </a:extLst>
          </p:cNvPr>
          <p:cNvSpPr txBox="1"/>
          <p:nvPr/>
        </p:nvSpPr>
        <p:spPr>
          <a:xfrm>
            <a:off x="7645393" y="7615248"/>
            <a:ext cx="7095889" cy="461665"/>
          </a:xfrm>
          <a:prstGeom prst="rect">
            <a:avLst/>
          </a:prstGeom>
          <a:noFill/>
        </p:spPr>
        <p:txBody>
          <a:bodyPr wrap="square">
            <a:spAutoFit/>
          </a:bodyPr>
          <a:lstStyle/>
          <a:p>
            <a:r>
              <a:rPr lang="tr-TR" sz="2400" dirty="0">
                <a:solidFill>
                  <a:srgbClr val="3C3939"/>
                </a:solidFill>
                <a:latin typeface="Roboto" pitchFamily="34" charset="0"/>
                <a:ea typeface="Roboto" pitchFamily="34" charset="-122"/>
                <a:cs typeface="Roboto" pitchFamily="34" charset="-120"/>
                <a:hlinkClick r:id="rId7"/>
              </a:rPr>
              <a:t>https://deeplizard.com/resource/pavq7noze2</a:t>
            </a:r>
            <a:endParaRPr lang="tr-TR" sz="2400" dirty="0"/>
          </a:p>
        </p:txBody>
      </p:sp>
      <p:pic>
        <p:nvPicPr>
          <p:cNvPr id="33" name="Resim 32">
            <a:extLst>
              <a:ext uri="{FF2B5EF4-FFF2-40B4-BE49-F238E27FC236}">
                <a16:creationId xmlns:a16="http://schemas.microsoft.com/office/drawing/2014/main" id="{DFE77404-0CE5-5C1E-5B65-81F31898FBB8}"/>
              </a:ext>
            </a:extLst>
          </p:cNvPr>
          <p:cNvPicPr>
            <a:picLocks noChangeAspect="1"/>
          </p:cNvPicPr>
          <p:nvPr/>
        </p:nvPicPr>
        <p:blipFill rotWithShape="1">
          <a:blip r:embed="rId3"/>
          <a:srcRect l="62139" t="11280" r="13798" b="73732"/>
          <a:stretch/>
        </p:blipFill>
        <p:spPr>
          <a:xfrm>
            <a:off x="1664030" y="1791685"/>
            <a:ext cx="1719291" cy="1207864"/>
          </a:xfrm>
          <a:prstGeom prst="rect">
            <a:avLst/>
          </a:prstGeom>
        </p:spPr>
      </p:pic>
      <p:pic>
        <p:nvPicPr>
          <p:cNvPr id="34" name="Resim 33">
            <a:extLst>
              <a:ext uri="{FF2B5EF4-FFF2-40B4-BE49-F238E27FC236}">
                <a16:creationId xmlns:a16="http://schemas.microsoft.com/office/drawing/2014/main" id="{8C5F8922-7965-121C-514F-B269DA1E8E5F}"/>
              </a:ext>
            </a:extLst>
          </p:cNvPr>
          <p:cNvPicPr>
            <a:picLocks noChangeAspect="1"/>
          </p:cNvPicPr>
          <p:nvPr/>
        </p:nvPicPr>
        <p:blipFill rotWithShape="1">
          <a:blip r:embed="rId3"/>
          <a:srcRect l="60553" t="35711" r="10471" b="49701"/>
          <a:stretch/>
        </p:blipFill>
        <p:spPr>
          <a:xfrm>
            <a:off x="1772165" y="3163558"/>
            <a:ext cx="1738024" cy="1144735"/>
          </a:xfrm>
          <a:prstGeom prst="rect">
            <a:avLst/>
          </a:prstGeom>
        </p:spPr>
      </p:pic>
      <p:pic>
        <p:nvPicPr>
          <p:cNvPr id="2" name="Picture 2">
            <a:extLst>
              <a:ext uri="{FF2B5EF4-FFF2-40B4-BE49-F238E27FC236}">
                <a16:creationId xmlns:a16="http://schemas.microsoft.com/office/drawing/2014/main" id="{7CFABF61-7503-551B-7607-6804BBC987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25" t="-1233" r="6598" b="8208"/>
          <a:stretch/>
        </p:blipFill>
        <p:spPr bwMode="auto">
          <a:xfrm>
            <a:off x="5117429" y="5386821"/>
            <a:ext cx="3941075" cy="2107553"/>
          </a:xfrm>
          <a:prstGeom prst="rect">
            <a:avLst/>
          </a:prstGeom>
          <a:noFill/>
          <a:extLst>
            <a:ext uri="{909E8E84-426E-40DD-AFC4-6F175D3DCCD1}">
              <a14:hiddenFill xmlns:a14="http://schemas.microsoft.com/office/drawing/2010/main">
                <a:solidFill>
                  <a:srgbClr val="FFFFFF"/>
                </a:solidFill>
              </a14:hiddenFill>
            </a:ext>
          </a:extLst>
        </p:spPr>
      </p:pic>
      <p:pic>
        <p:nvPicPr>
          <p:cNvPr id="13" name="Resim 12" descr="metin, bilgisayar, giyim, kişi, şahıs içeren bir resim&#10;&#10;Açıklama otomatik olarak oluşturuldu">
            <a:extLst>
              <a:ext uri="{FF2B5EF4-FFF2-40B4-BE49-F238E27FC236}">
                <a16:creationId xmlns:a16="http://schemas.microsoft.com/office/drawing/2014/main" id="{DB5F8593-B6B0-5B2C-B072-5B94119E1FE0}"/>
              </a:ext>
            </a:extLst>
          </p:cNvPr>
          <p:cNvPicPr>
            <a:picLocks noChangeAspect="1"/>
          </p:cNvPicPr>
          <p:nvPr/>
        </p:nvPicPr>
        <p:blipFill rotWithShape="1">
          <a:blip r:embed="rId9"/>
          <a:srcRect t="4200" r="8686" b="30518"/>
          <a:stretch/>
        </p:blipFill>
        <p:spPr>
          <a:xfrm>
            <a:off x="291100" y="5625082"/>
            <a:ext cx="4059270" cy="1869291"/>
          </a:xfrm>
          <a:prstGeom prst="rect">
            <a:avLst/>
          </a:prstGeom>
        </p:spPr>
      </p:pic>
      <p:pic>
        <p:nvPicPr>
          <p:cNvPr id="16" name="Resim 15" descr="memeli, köpek, köpek cinsi, ev hayvanı içeren bir resim&#10;&#10;Açıklama otomatik olarak oluşturuldu">
            <a:extLst>
              <a:ext uri="{FF2B5EF4-FFF2-40B4-BE49-F238E27FC236}">
                <a16:creationId xmlns:a16="http://schemas.microsoft.com/office/drawing/2014/main" id="{4D9A8F86-1B61-1D18-10A4-2E8E10224BB3}"/>
              </a:ext>
            </a:extLst>
          </p:cNvPr>
          <p:cNvPicPr>
            <a:picLocks noChangeAspect="1"/>
          </p:cNvPicPr>
          <p:nvPr/>
        </p:nvPicPr>
        <p:blipFill rotWithShape="1">
          <a:blip r:embed="rId10"/>
          <a:srcRect l="6980" t="7399" r="6795" b="52816"/>
          <a:stretch/>
        </p:blipFill>
        <p:spPr>
          <a:xfrm>
            <a:off x="9861545" y="5494867"/>
            <a:ext cx="4402864" cy="1999506"/>
          </a:xfrm>
          <a:prstGeom prst="rect">
            <a:avLst/>
          </a:prstGeom>
        </p:spPr>
      </p:pic>
    </p:spTree>
    <p:extLst>
      <p:ext uri="{BB962C8B-B14F-4D97-AF65-F5344CB8AC3E}">
        <p14:creationId xmlns:p14="http://schemas.microsoft.com/office/powerpoint/2010/main" val="134062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CNN Mimarisi </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13275" y="1213339"/>
            <a:ext cx="14655395" cy="45719"/>
          </a:xfrm>
          <a:prstGeom prst="rect">
            <a:avLst/>
          </a:prstGeom>
          <a:solidFill>
            <a:schemeClr val="bg1">
              <a:lumMod val="50000"/>
            </a:schemeClr>
          </a:solidFill>
          <a:ln/>
        </p:spPr>
        <p:txBody>
          <a:bodyPr/>
          <a:lstStyle/>
          <a:p>
            <a:endParaRPr lang="en-GB" dirty="0"/>
          </a:p>
        </p:txBody>
      </p:sp>
      <p:sp>
        <p:nvSpPr>
          <p:cNvPr id="20" name="Shape 7"/>
          <p:cNvSpPr/>
          <p:nvPr/>
        </p:nvSpPr>
        <p:spPr>
          <a:xfrm>
            <a:off x="4168502" y="2466165"/>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21" name="Text 8"/>
          <p:cNvSpPr/>
          <p:nvPr/>
        </p:nvSpPr>
        <p:spPr>
          <a:xfrm>
            <a:off x="4331808" y="2445041"/>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22" name="Text 9"/>
          <p:cNvSpPr/>
          <p:nvPr/>
        </p:nvSpPr>
        <p:spPr>
          <a:xfrm>
            <a:off x="4939269" y="2510556"/>
            <a:ext cx="3804523" cy="347186"/>
          </a:xfrm>
          <a:prstGeom prst="rect">
            <a:avLst/>
          </a:prstGeom>
          <a:noFill/>
          <a:ln/>
        </p:spPr>
        <p:txBody>
          <a:bodyPr wrap="none" rtlCol="0" anchor="t"/>
          <a:lstStyle/>
          <a:p>
            <a:pPr marL="0" indent="0">
              <a:lnSpc>
                <a:spcPts val="2734"/>
              </a:lnSpc>
              <a:buNone/>
            </a:pPr>
            <a:r>
              <a:rPr lang="tr-TR" sz="2400" b="1" dirty="0">
                <a:solidFill>
                  <a:srgbClr val="3C3939"/>
                </a:solidFill>
                <a:latin typeface="Roboto" pitchFamily="34" charset="0"/>
                <a:ea typeface="Roboto" pitchFamily="34" charset="-122"/>
                <a:cs typeface="Roboto" pitchFamily="34" charset="-120"/>
              </a:rPr>
              <a:t>Konvolüsyon</a:t>
            </a:r>
            <a:r>
              <a:rPr lang="tr-TR" sz="2400" b="1" dirty="0">
                <a:solidFill>
                  <a:srgbClr val="3B3535"/>
                </a:solidFill>
                <a:latin typeface="Alexandria" pitchFamily="34" charset="0"/>
                <a:ea typeface="Alexandria" pitchFamily="34" charset="-122"/>
                <a:cs typeface="Alexandria" pitchFamily="34" charset="-120"/>
              </a:rPr>
              <a:t> </a:t>
            </a:r>
            <a:r>
              <a:rPr lang="tr-TR" sz="2400" b="1" dirty="0">
                <a:solidFill>
                  <a:srgbClr val="3C3939"/>
                </a:solidFill>
                <a:latin typeface="Roboto" pitchFamily="34" charset="0"/>
                <a:ea typeface="Roboto" pitchFamily="34" charset="-122"/>
                <a:cs typeface="Roboto" pitchFamily="34" charset="-120"/>
              </a:rPr>
              <a:t>Katmanları</a:t>
            </a:r>
            <a:endParaRPr lang="en-US" sz="2400" b="1" dirty="0">
              <a:solidFill>
                <a:srgbClr val="3C3939"/>
              </a:solidFill>
              <a:latin typeface="Roboto" pitchFamily="34" charset="0"/>
              <a:ea typeface="Roboto" pitchFamily="34" charset="-122"/>
              <a:cs typeface="Roboto" pitchFamily="34" charset="-120"/>
            </a:endParaRPr>
          </a:p>
        </p:txBody>
      </p:sp>
      <p:sp>
        <p:nvSpPr>
          <p:cNvPr id="26" name="Text 13"/>
          <p:cNvSpPr/>
          <p:nvPr/>
        </p:nvSpPr>
        <p:spPr>
          <a:xfrm>
            <a:off x="6012664" y="4172794"/>
            <a:ext cx="3025616" cy="347186"/>
          </a:xfrm>
          <a:prstGeom prst="rect">
            <a:avLst/>
          </a:prstGeom>
          <a:noFill/>
          <a:ln/>
        </p:spPr>
        <p:txBody>
          <a:bodyPr wrap="none" rtlCol="0" anchor="t"/>
          <a:lstStyle/>
          <a:p>
            <a:pPr>
              <a:lnSpc>
                <a:spcPts val="2734"/>
              </a:lnSpc>
            </a:pPr>
            <a:r>
              <a:rPr lang="tr-TR" sz="2400" b="1" dirty="0">
                <a:solidFill>
                  <a:srgbClr val="3B3535"/>
                </a:solidFill>
                <a:ea typeface="Alexandria" pitchFamily="34" charset="-122"/>
              </a:rPr>
              <a:t>Havuzlama Katmanları</a:t>
            </a:r>
            <a:endParaRPr lang="en-US" sz="2400" b="1" dirty="0">
              <a:solidFill>
                <a:srgbClr val="3B3535"/>
              </a:solidFill>
              <a:latin typeface="Alexandria" pitchFamily="34" charset="0"/>
              <a:ea typeface="Alexandria" pitchFamily="34" charset="-122"/>
            </a:endParaRPr>
          </a:p>
        </p:txBody>
      </p:sp>
      <p:pic>
        <p:nvPicPr>
          <p:cNvPr id="46" name="Image 0" descr="preencoded.png"/>
          <p:cNvPicPr>
            <a:picLocks noChangeAspect="1"/>
          </p:cNvPicPr>
          <p:nvPr/>
        </p:nvPicPr>
        <p:blipFill>
          <a:blip r:embed="rId3"/>
          <a:stretch>
            <a:fillRect/>
          </a:stretch>
        </p:blipFill>
        <p:spPr>
          <a:xfrm>
            <a:off x="2331102" y="2011444"/>
            <a:ext cx="1741408" cy="1635562"/>
          </a:xfrm>
          <a:prstGeom prst="rect">
            <a:avLst/>
          </a:prstGeom>
        </p:spPr>
      </p:pic>
      <p:sp>
        <p:nvSpPr>
          <p:cNvPr id="47" name="Text 3"/>
          <p:cNvSpPr/>
          <p:nvPr/>
        </p:nvSpPr>
        <p:spPr>
          <a:xfrm>
            <a:off x="3122570" y="2729932"/>
            <a:ext cx="108109"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1</a:t>
            </a:r>
            <a:endParaRPr lang="en-US" sz="3200" dirty="0"/>
          </a:p>
        </p:txBody>
      </p:sp>
      <p:sp>
        <p:nvSpPr>
          <p:cNvPr id="49" name="Text 5"/>
          <p:cNvSpPr/>
          <p:nvPr/>
        </p:nvSpPr>
        <p:spPr>
          <a:xfrm>
            <a:off x="5044925" y="2993271"/>
            <a:ext cx="3942993"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Kenarları, dokuları, vb. yakalamak için tasarlanmış küçük matrisler/filtreler kullanır.</a:t>
            </a:r>
            <a:endParaRPr lang="en-US" dirty="0">
              <a:solidFill>
                <a:srgbClr val="3C3939"/>
              </a:solidFill>
              <a:latin typeface="Roboto" pitchFamily="34" charset="0"/>
              <a:ea typeface="Roboto" pitchFamily="34" charset="-122"/>
              <a:cs typeface="Roboto" pitchFamily="34" charset="-120"/>
            </a:endParaRPr>
          </a:p>
        </p:txBody>
      </p:sp>
      <p:pic>
        <p:nvPicPr>
          <p:cNvPr id="58" name="Image 1" descr="preencoded.png"/>
          <p:cNvPicPr>
            <a:picLocks noChangeAspect="1"/>
          </p:cNvPicPr>
          <p:nvPr/>
        </p:nvPicPr>
        <p:blipFill>
          <a:blip r:embed="rId4"/>
          <a:stretch>
            <a:fillRect/>
          </a:stretch>
        </p:blipFill>
        <p:spPr>
          <a:xfrm>
            <a:off x="1456334" y="3705693"/>
            <a:ext cx="3482935" cy="1635562"/>
          </a:xfrm>
          <a:prstGeom prst="rect">
            <a:avLst/>
          </a:prstGeom>
        </p:spPr>
      </p:pic>
      <p:sp>
        <p:nvSpPr>
          <p:cNvPr id="59" name="Text 7"/>
          <p:cNvSpPr/>
          <p:nvPr/>
        </p:nvSpPr>
        <p:spPr>
          <a:xfrm>
            <a:off x="3006473" y="4246436"/>
            <a:ext cx="448412"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2</a:t>
            </a:r>
            <a:endParaRPr lang="en-US" sz="3200" dirty="0"/>
          </a:p>
        </p:txBody>
      </p:sp>
      <p:sp>
        <p:nvSpPr>
          <p:cNvPr id="61" name="Text 9"/>
          <p:cNvSpPr/>
          <p:nvPr/>
        </p:nvSpPr>
        <p:spPr>
          <a:xfrm>
            <a:off x="6070807" y="4654244"/>
            <a:ext cx="4120991"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 toplanır ve matris boyutları küçültülür</a:t>
            </a:r>
            <a:endParaRPr lang="en-US" dirty="0"/>
          </a:p>
        </p:txBody>
      </p:sp>
      <p:sp>
        <p:nvSpPr>
          <p:cNvPr id="62" name="Shape 10"/>
          <p:cNvSpPr/>
          <p:nvPr/>
        </p:nvSpPr>
        <p:spPr>
          <a:xfrm flipV="1">
            <a:off x="5191084" y="5331224"/>
            <a:ext cx="5902475" cy="45719"/>
          </a:xfrm>
          <a:prstGeom prst="roundRect">
            <a:avLst>
              <a:gd name="adj" fmla="val 450422"/>
            </a:avLst>
          </a:prstGeom>
          <a:solidFill>
            <a:srgbClr val="C7C7D0"/>
          </a:solidFill>
          <a:ln/>
        </p:spPr>
        <p:txBody>
          <a:bodyPr/>
          <a:lstStyle/>
          <a:p>
            <a:endParaRPr lang="tr-TR"/>
          </a:p>
        </p:txBody>
      </p:sp>
      <p:pic>
        <p:nvPicPr>
          <p:cNvPr id="63" name="Image 2" descr="preencoded.png"/>
          <p:cNvPicPr>
            <a:picLocks noChangeAspect="1"/>
          </p:cNvPicPr>
          <p:nvPr/>
        </p:nvPicPr>
        <p:blipFill>
          <a:blip r:embed="rId5"/>
          <a:stretch>
            <a:fillRect/>
          </a:stretch>
        </p:blipFill>
        <p:spPr>
          <a:xfrm>
            <a:off x="594430" y="5406238"/>
            <a:ext cx="5224343" cy="1635562"/>
          </a:xfrm>
          <a:prstGeom prst="rect">
            <a:avLst/>
          </a:prstGeom>
          <a:solidFill>
            <a:schemeClr val="bg1"/>
          </a:solidFill>
        </p:spPr>
      </p:pic>
      <p:sp>
        <p:nvSpPr>
          <p:cNvPr id="64" name="Text 11"/>
          <p:cNvSpPr/>
          <p:nvPr/>
        </p:nvSpPr>
        <p:spPr>
          <a:xfrm>
            <a:off x="2865294" y="5814177"/>
            <a:ext cx="514552" cy="747490"/>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3</a:t>
            </a:r>
            <a:endParaRPr lang="en-US" sz="1988" dirty="0"/>
          </a:p>
        </p:txBody>
      </p:sp>
      <p:sp>
        <p:nvSpPr>
          <p:cNvPr id="65" name="Text 12"/>
          <p:cNvSpPr/>
          <p:nvPr/>
        </p:nvSpPr>
        <p:spPr>
          <a:xfrm>
            <a:off x="7070193" y="5898505"/>
            <a:ext cx="2745343" cy="315635"/>
          </a:xfrm>
          <a:prstGeom prst="rect">
            <a:avLst/>
          </a:prstGeom>
          <a:noFill/>
          <a:ln/>
        </p:spPr>
        <p:txBody>
          <a:bodyPr wrap="none" rtlCol="0" anchor="t"/>
          <a:lstStyle/>
          <a:p>
            <a:pPr indent="0">
              <a:lnSpc>
                <a:spcPts val="2734"/>
              </a:lnSpc>
              <a:buNone/>
            </a:pPr>
            <a:r>
              <a:rPr lang="tr-TR" sz="2400" b="1" dirty="0">
                <a:solidFill>
                  <a:srgbClr val="3B3535"/>
                </a:solidFill>
                <a:ea typeface="Alexandria" pitchFamily="34" charset="-122"/>
              </a:rPr>
              <a:t>Tam Bağlantılı Katmanlar</a:t>
            </a:r>
            <a:endParaRPr lang="en-US" sz="2400" b="1" dirty="0">
              <a:solidFill>
                <a:srgbClr val="3B3535"/>
              </a:solidFill>
              <a:ea typeface="Alexandria" pitchFamily="34" charset="-122"/>
            </a:endParaRPr>
          </a:p>
        </p:txBody>
      </p:sp>
      <p:sp>
        <p:nvSpPr>
          <p:cNvPr id="66" name="Text 13"/>
          <p:cNvSpPr/>
          <p:nvPr/>
        </p:nvSpPr>
        <p:spPr>
          <a:xfrm>
            <a:off x="7340973" y="6385801"/>
            <a:ext cx="5471003" cy="646509"/>
          </a:xfrm>
          <a:prstGeom prst="rect">
            <a:avLst/>
          </a:prstGeom>
          <a:noFill/>
          <a:ln/>
        </p:spPr>
        <p:txBody>
          <a:bodyPr wrap="squar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Özelliklerden sınıflandırma yapılır</a:t>
            </a:r>
            <a:endParaRPr lang="en-US" dirty="0"/>
          </a:p>
        </p:txBody>
      </p:sp>
      <p:sp>
        <p:nvSpPr>
          <p:cNvPr id="70" name="Text 4"/>
          <p:cNvSpPr/>
          <p:nvPr/>
        </p:nvSpPr>
        <p:spPr>
          <a:xfrm>
            <a:off x="5245805" y="5308463"/>
            <a:ext cx="131088" cy="416481"/>
          </a:xfrm>
          <a:prstGeom prst="rect">
            <a:avLst/>
          </a:prstGeom>
          <a:noFill/>
          <a:ln/>
        </p:spPr>
        <p:txBody>
          <a:bodyPr wrap="none" rtlCol="0" anchor="t"/>
          <a:lstStyle/>
          <a:p>
            <a:pPr marL="0" indent="0" algn="ctr">
              <a:lnSpc>
                <a:spcPts val="3281"/>
              </a:lnSpc>
              <a:buNone/>
            </a:pPr>
            <a:endParaRPr lang="en-US" sz="2624" dirty="0"/>
          </a:p>
        </p:txBody>
      </p:sp>
      <p:sp>
        <p:nvSpPr>
          <p:cNvPr id="71" name="Shape 7"/>
          <p:cNvSpPr/>
          <p:nvPr/>
        </p:nvSpPr>
        <p:spPr>
          <a:xfrm>
            <a:off x="5349415" y="41606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2" name="Text 8"/>
          <p:cNvSpPr/>
          <p:nvPr/>
        </p:nvSpPr>
        <p:spPr>
          <a:xfrm>
            <a:off x="5512721" y="41395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73" name="Shape 7"/>
          <p:cNvSpPr/>
          <p:nvPr/>
        </p:nvSpPr>
        <p:spPr>
          <a:xfrm>
            <a:off x="6406944" y="59071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4" name="Text 8"/>
          <p:cNvSpPr/>
          <p:nvPr/>
        </p:nvSpPr>
        <p:spPr>
          <a:xfrm>
            <a:off x="6570250" y="58860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a:t>
            </a:r>
            <a:endParaRPr lang="en-US" sz="2624" dirty="0"/>
          </a:p>
        </p:txBody>
      </p:sp>
      <p:sp>
        <p:nvSpPr>
          <p:cNvPr id="2" name="Shape 10">
            <a:extLst>
              <a:ext uri="{FF2B5EF4-FFF2-40B4-BE49-F238E27FC236}">
                <a16:creationId xmlns:a16="http://schemas.microsoft.com/office/drawing/2014/main" id="{5532ACD1-F381-B4A6-0461-E8EE15B81EB4}"/>
              </a:ext>
            </a:extLst>
          </p:cNvPr>
          <p:cNvSpPr/>
          <p:nvPr/>
        </p:nvSpPr>
        <p:spPr>
          <a:xfrm flipV="1">
            <a:off x="4486478" y="3647006"/>
            <a:ext cx="5902475" cy="45719"/>
          </a:xfrm>
          <a:prstGeom prst="roundRect">
            <a:avLst>
              <a:gd name="adj" fmla="val 450422"/>
            </a:avLst>
          </a:prstGeom>
          <a:solidFill>
            <a:srgbClr val="C7C7D0"/>
          </a:solidFill>
          <a:ln/>
        </p:spPr>
        <p:txBody>
          <a:bodyPr/>
          <a:lstStyle/>
          <a:p>
            <a:endParaRPr lang="tr-TR"/>
          </a:p>
        </p:txBody>
      </p:sp>
      <p:sp>
        <p:nvSpPr>
          <p:cNvPr id="3" name="Dikdörtgen: Köşeleri Yuvarlatılmış 2">
            <a:extLst>
              <a:ext uri="{FF2B5EF4-FFF2-40B4-BE49-F238E27FC236}">
                <a16:creationId xmlns:a16="http://schemas.microsoft.com/office/drawing/2014/main" id="{A69C284D-796C-A4A9-C8D9-91B4A404F75C}"/>
              </a:ext>
            </a:extLst>
          </p:cNvPr>
          <p:cNvSpPr/>
          <p:nvPr/>
        </p:nvSpPr>
        <p:spPr>
          <a:xfrm>
            <a:off x="5975213" y="4172643"/>
            <a:ext cx="5118346" cy="975854"/>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12227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Havuzlama Katmanı</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sp>
        <p:nvSpPr>
          <p:cNvPr id="2" name="Metin kutusu 1">
            <a:extLst>
              <a:ext uri="{FF2B5EF4-FFF2-40B4-BE49-F238E27FC236}">
                <a16:creationId xmlns:a16="http://schemas.microsoft.com/office/drawing/2014/main" id="{37A1E2DD-BF9E-D322-0785-240653FC097C}"/>
              </a:ext>
            </a:extLst>
          </p:cNvPr>
          <p:cNvSpPr txBox="1"/>
          <p:nvPr/>
        </p:nvSpPr>
        <p:spPr>
          <a:xfrm>
            <a:off x="7941726" y="7569751"/>
            <a:ext cx="6663679" cy="461665"/>
          </a:xfrm>
          <a:prstGeom prst="rect">
            <a:avLst/>
          </a:prstGeom>
          <a:noFill/>
        </p:spPr>
        <p:txBody>
          <a:bodyPr wrap="square">
            <a:spAutoFit/>
          </a:bodyPr>
          <a:lstStyle/>
          <a:p>
            <a:r>
              <a:rPr lang="tr-TR" sz="2400" dirty="0">
                <a:solidFill>
                  <a:srgbClr val="3C3939"/>
                </a:solidFill>
                <a:latin typeface="Roboto" pitchFamily="34" charset="0"/>
                <a:ea typeface="Roboto" pitchFamily="34" charset="-122"/>
                <a:cs typeface="Roboto" pitchFamily="34" charset="-120"/>
                <a:hlinkClick r:id="rId3"/>
              </a:rPr>
              <a:t>https://deeplizard.com/resource/pavq7noze3</a:t>
            </a:r>
            <a:endParaRPr lang="tr-TR" sz="2400" dirty="0"/>
          </a:p>
        </p:txBody>
      </p:sp>
      <p:sp>
        <p:nvSpPr>
          <p:cNvPr id="5" name="Text 13">
            <a:extLst>
              <a:ext uri="{FF2B5EF4-FFF2-40B4-BE49-F238E27FC236}">
                <a16:creationId xmlns:a16="http://schemas.microsoft.com/office/drawing/2014/main" id="{ACF18F10-7AD2-1A14-955F-DEF9AE5A9CDA}"/>
              </a:ext>
            </a:extLst>
          </p:cNvPr>
          <p:cNvSpPr/>
          <p:nvPr/>
        </p:nvSpPr>
        <p:spPr>
          <a:xfrm>
            <a:off x="532044" y="2098871"/>
            <a:ext cx="3973969" cy="745059"/>
          </a:xfrm>
          <a:prstGeom prst="rect">
            <a:avLst/>
          </a:prstGeom>
          <a:noFill/>
          <a:ln/>
        </p:spPr>
        <p:txBody>
          <a:bodyPr wrap="square" rtlCol="0" anchor="t"/>
          <a:lstStyle/>
          <a:p>
            <a:pPr>
              <a:lnSpc>
                <a:spcPts val="2545"/>
              </a:lnSpc>
            </a:pPr>
            <a:r>
              <a:rPr lang="tr-TR" sz="2400" b="1" dirty="0"/>
              <a:t>Maksimum Havuzlama </a:t>
            </a:r>
          </a:p>
          <a:p>
            <a:pPr>
              <a:lnSpc>
                <a:spcPts val="2545"/>
              </a:lnSpc>
            </a:pPr>
            <a:r>
              <a:rPr lang="tr-TR" sz="2400" b="1" dirty="0"/>
              <a:t>(</a:t>
            </a:r>
            <a:r>
              <a:rPr lang="tr-TR" sz="2400" b="1" dirty="0" err="1"/>
              <a:t>Max</a:t>
            </a:r>
            <a:r>
              <a:rPr lang="tr-TR" sz="2400" b="1" dirty="0"/>
              <a:t> </a:t>
            </a:r>
            <a:r>
              <a:rPr lang="tr-TR" sz="2400" b="1" dirty="0" err="1"/>
              <a:t>Pooling</a:t>
            </a:r>
            <a:r>
              <a:rPr lang="tr-TR" sz="2400" b="1" dirty="0"/>
              <a:t>)</a:t>
            </a:r>
            <a:endParaRPr lang="tr-TR" sz="2400" dirty="0"/>
          </a:p>
        </p:txBody>
      </p:sp>
      <p:sp>
        <p:nvSpPr>
          <p:cNvPr id="13" name="Shape 5">
            <a:extLst>
              <a:ext uri="{FF2B5EF4-FFF2-40B4-BE49-F238E27FC236}">
                <a16:creationId xmlns:a16="http://schemas.microsoft.com/office/drawing/2014/main" id="{B90E9DF7-DEC8-A1BC-62E4-3BE67E61A540}"/>
              </a:ext>
            </a:extLst>
          </p:cNvPr>
          <p:cNvSpPr/>
          <p:nvPr/>
        </p:nvSpPr>
        <p:spPr>
          <a:xfrm rot="5400000" flipV="1">
            <a:off x="2115555" y="4747813"/>
            <a:ext cx="5529323" cy="45721"/>
          </a:xfrm>
          <a:prstGeom prst="rect">
            <a:avLst/>
          </a:prstGeom>
          <a:solidFill>
            <a:schemeClr val="bg1">
              <a:lumMod val="50000"/>
            </a:schemeClr>
          </a:solidFill>
          <a:ln/>
        </p:spPr>
        <p:txBody>
          <a:bodyPr/>
          <a:lstStyle/>
          <a:p>
            <a:endParaRPr lang="en-GB" dirty="0"/>
          </a:p>
        </p:txBody>
      </p:sp>
      <p:pic>
        <p:nvPicPr>
          <p:cNvPr id="33" name="Resim 32">
            <a:extLst>
              <a:ext uri="{FF2B5EF4-FFF2-40B4-BE49-F238E27FC236}">
                <a16:creationId xmlns:a16="http://schemas.microsoft.com/office/drawing/2014/main" id="{BBF720E2-DFC9-66DA-6FB4-D60100411430}"/>
              </a:ext>
            </a:extLst>
          </p:cNvPr>
          <p:cNvPicPr>
            <a:picLocks noChangeAspect="1"/>
          </p:cNvPicPr>
          <p:nvPr/>
        </p:nvPicPr>
        <p:blipFill rotWithShape="1">
          <a:blip r:embed="rId4"/>
          <a:srcRect l="68524" t="19222" b="17066"/>
          <a:stretch/>
        </p:blipFill>
        <p:spPr>
          <a:xfrm>
            <a:off x="5970180" y="1374622"/>
            <a:ext cx="2082486" cy="1997271"/>
          </a:xfrm>
          <a:prstGeom prst="rect">
            <a:avLst/>
          </a:prstGeom>
        </p:spPr>
      </p:pic>
      <p:sp>
        <p:nvSpPr>
          <p:cNvPr id="34" name="Text 13">
            <a:extLst>
              <a:ext uri="{FF2B5EF4-FFF2-40B4-BE49-F238E27FC236}">
                <a16:creationId xmlns:a16="http://schemas.microsoft.com/office/drawing/2014/main" id="{2BD7C2A4-BDDA-06BD-D508-7193BC03EEC9}"/>
              </a:ext>
            </a:extLst>
          </p:cNvPr>
          <p:cNvSpPr/>
          <p:nvPr/>
        </p:nvSpPr>
        <p:spPr>
          <a:xfrm>
            <a:off x="532044" y="5621004"/>
            <a:ext cx="3973969" cy="745059"/>
          </a:xfrm>
          <a:prstGeom prst="rect">
            <a:avLst/>
          </a:prstGeom>
          <a:noFill/>
          <a:ln/>
        </p:spPr>
        <p:txBody>
          <a:bodyPr wrap="square" rtlCol="0" anchor="t"/>
          <a:lstStyle/>
          <a:p>
            <a:pPr>
              <a:lnSpc>
                <a:spcPts val="2545"/>
              </a:lnSpc>
            </a:pPr>
            <a:r>
              <a:rPr lang="tr-TR" sz="2400" b="1" dirty="0"/>
              <a:t>Ortalama Havuzlama </a:t>
            </a:r>
          </a:p>
          <a:p>
            <a:pPr>
              <a:lnSpc>
                <a:spcPts val="2545"/>
              </a:lnSpc>
            </a:pPr>
            <a:r>
              <a:rPr lang="tr-TR" sz="2400" b="1" dirty="0"/>
              <a:t>(</a:t>
            </a:r>
            <a:r>
              <a:rPr lang="tr-TR" sz="2400" b="1" dirty="0" err="1"/>
              <a:t>Average</a:t>
            </a:r>
            <a:r>
              <a:rPr lang="tr-TR" sz="2400" b="1" dirty="0"/>
              <a:t> </a:t>
            </a:r>
            <a:r>
              <a:rPr lang="tr-TR" sz="2400" b="1" dirty="0" err="1"/>
              <a:t>Pooling</a:t>
            </a:r>
            <a:r>
              <a:rPr lang="tr-TR" sz="2400" b="1" dirty="0"/>
              <a:t>)</a:t>
            </a:r>
          </a:p>
        </p:txBody>
      </p:sp>
      <p:pic>
        <p:nvPicPr>
          <p:cNvPr id="35" name="Resim 34">
            <a:extLst>
              <a:ext uri="{FF2B5EF4-FFF2-40B4-BE49-F238E27FC236}">
                <a16:creationId xmlns:a16="http://schemas.microsoft.com/office/drawing/2014/main" id="{DBA22340-D50A-DEEF-0126-97C0A533FC8B}"/>
              </a:ext>
            </a:extLst>
          </p:cNvPr>
          <p:cNvPicPr>
            <a:picLocks noChangeAspect="1"/>
          </p:cNvPicPr>
          <p:nvPr/>
        </p:nvPicPr>
        <p:blipFill rotWithShape="1">
          <a:blip r:embed="rId5"/>
          <a:srcRect l="69001" t="20425" b="19516"/>
          <a:stretch/>
        </p:blipFill>
        <p:spPr>
          <a:xfrm>
            <a:off x="5964565" y="5481266"/>
            <a:ext cx="2145166" cy="1984016"/>
          </a:xfrm>
          <a:prstGeom prst="rect">
            <a:avLst/>
          </a:prstGeom>
        </p:spPr>
      </p:pic>
      <p:pic>
        <p:nvPicPr>
          <p:cNvPr id="36" name="Resim 35">
            <a:extLst>
              <a:ext uri="{FF2B5EF4-FFF2-40B4-BE49-F238E27FC236}">
                <a16:creationId xmlns:a16="http://schemas.microsoft.com/office/drawing/2014/main" id="{EB531897-3C9A-E04C-227A-F61D4B117F12}"/>
              </a:ext>
            </a:extLst>
          </p:cNvPr>
          <p:cNvPicPr>
            <a:picLocks noChangeAspect="1"/>
          </p:cNvPicPr>
          <p:nvPr/>
        </p:nvPicPr>
        <p:blipFill rotWithShape="1">
          <a:blip r:embed="rId4"/>
          <a:srcRect r="42097"/>
          <a:stretch/>
        </p:blipFill>
        <p:spPr>
          <a:xfrm>
            <a:off x="9019379" y="2260011"/>
            <a:ext cx="5124699" cy="4193555"/>
          </a:xfrm>
          <a:prstGeom prst="rect">
            <a:avLst/>
          </a:prstGeom>
        </p:spPr>
      </p:pic>
      <p:cxnSp>
        <p:nvCxnSpPr>
          <p:cNvPr id="40" name="Bağlayıcı: Eğri 39">
            <a:extLst>
              <a:ext uri="{FF2B5EF4-FFF2-40B4-BE49-F238E27FC236}">
                <a16:creationId xmlns:a16="http://schemas.microsoft.com/office/drawing/2014/main" id="{AA837BFC-02E3-3F59-5DFB-CBBD623BC1D9}"/>
              </a:ext>
            </a:extLst>
          </p:cNvPr>
          <p:cNvCxnSpPr>
            <a:cxnSpLocks/>
          </p:cNvCxnSpPr>
          <p:nvPr/>
        </p:nvCxnSpPr>
        <p:spPr>
          <a:xfrm rot="16200000" flipV="1">
            <a:off x="9865869" y="506549"/>
            <a:ext cx="253999" cy="308627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Bağlayıcı: Eğri 41">
            <a:extLst>
              <a:ext uri="{FF2B5EF4-FFF2-40B4-BE49-F238E27FC236}">
                <a16:creationId xmlns:a16="http://schemas.microsoft.com/office/drawing/2014/main" id="{AB3E74BE-29F6-3B1E-8A37-19087524372D}"/>
              </a:ext>
            </a:extLst>
          </p:cNvPr>
          <p:cNvCxnSpPr>
            <a:cxnSpLocks/>
          </p:cNvCxnSpPr>
          <p:nvPr/>
        </p:nvCxnSpPr>
        <p:spPr>
          <a:xfrm rot="5400000">
            <a:off x="9900949" y="5422938"/>
            <a:ext cx="268967" cy="290847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Metin kutusu 43">
            <a:extLst>
              <a:ext uri="{FF2B5EF4-FFF2-40B4-BE49-F238E27FC236}">
                <a16:creationId xmlns:a16="http://schemas.microsoft.com/office/drawing/2014/main" id="{D58D1D64-D419-118E-B00F-057678E2DD77}"/>
              </a:ext>
            </a:extLst>
          </p:cNvPr>
          <p:cNvSpPr txBox="1"/>
          <p:nvPr/>
        </p:nvSpPr>
        <p:spPr>
          <a:xfrm>
            <a:off x="9539816" y="1496039"/>
            <a:ext cx="1593851" cy="393698"/>
          </a:xfrm>
          <a:prstGeom prst="rect">
            <a:avLst/>
          </a:prstGeom>
          <a:noFill/>
        </p:spPr>
        <p:txBody>
          <a:bodyPr wrap="square">
            <a:spAutoFit/>
          </a:bodyPr>
          <a:lstStyle/>
          <a:p>
            <a:pPr>
              <a:lnSpc>
                <a:spcPts val="2545"/>
              </a:lnSpc>
            </a:pPr>
            <a:r>
              <a:rPr lang="tr-TR" sz="1800" dirty="0" err="1"/>
              <a:t>Max</a:t>
            </a:r>
            <a:r>
              <a:rPr lang="tr-TR" sz="1800" dirty="0"/>
              <a:t> </a:t>
            </a:r>
            <a:r>
              <a:rPr lang="tr-TR" sz="1800" dirty="0" err="1"/>
              <a:t>Pooling</a:t>
            </a:r>
            <a:endParaRPr lang="tr-TR" sz="1800" dirty="0"/>
          </a:p>
        </p:txBody>
      </p:sp>
      <p:sp>
        <p:nvSpPr>
          <p:cNvPr id="45" name="Metin kutusu 44">
            <a:extLst>
              <a:ext uri="{FF2B5EF4-FFF2-40B4-BE49-F238E27FC236}">
                <a16:creationId xmlns:a16="http://schemas.microsoft.com/office/drawing/2014/main" id="{0F505B21-292D-5BAE-764C-E90A10C406EB}"/>
              </a:ext>
            </a:extLst>
          </p:cNvPr>
          <p:cNvSpPr txBox="1"/>
          <p:nvPr/>
        </p:nvSpPr>
        <p:spPr>
          <a:xfrm>
            <a:off x="9624483" y="7010423"/>
            <a:ext cx="2042584" cy="393698"/>
          </a:xfrm>
          <a:prstGeom prst="rect">
            <a:avLst/>
          </a:prstGeom>
          <a:noFill/>
        </p:spPr>
        <p:txBody>
          <a:bodyPr wrap="square">
            <a:spAutoFit/>
          </a:bodyPr>
          <a:lstStyle/>
          <a:p>
            <a:pPr>
              <a:lnSpc>
                <a:spcPts val="2545"/>
              </a:lnSpc>
            </a:pPr>
            <a:r>
              <a:rPr lang="tr-TR" sz="1800" dirty="0" err="1"/>
              <a:t>Average</a:t>
            </a:r>
            <a:r>
              <a:rPr lang="tr-TR" sz="1800" dirty="0"/>
              <a:t> </a:t>
            </a:r>
            <a:r>
              <a:rPr lang="tr-TR" sz="1800" dirty="0" err="1"/>
              <a:t>Pooling</a:t>
            </a:r>
            <a:endParaRPr lang="tr-TR" sz="1800" dirty="0"/>
          </a:p>
        </p:txBody>
      </p:sp>
    </p:spTree>
    <p:extLst>
      <p:ext uri="{BB962C8B-B14F-4D97-AF65-F5344CB8AC3E}">
        <p14:creationId xmlns:p14="http://schemas.microsoft.com/office/powerpoint/2010/main" val="736604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CNN Mimarisi </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13275" y="1213339"/>
            <a:ext cx="14655395" cy="45719"/>
          </a:xfrm>
          <a:prstGeom prst="rect">
            <a:avLst/>
          </a:prstGeom>
          <a:solidFill>
            <a:schemeClr val="bg1">
              <a:lumMod val="50000"/>
            </a:schemeClr>
          </a:solidFill>
          <a:ln/>
        </p:spPr>
        <p:txBody>
          <a:bodyPr/>
          <a:lstStyle/>
          <a:p>
            <a:endParaRPr lang="en-GB" dirty="0"/>
          </a:p>
        </p:txBody>
      </p:sp>
      <p:sp>
        <p:nvSpPr>
          <p:cNvPr id="20" name="Shape 7"/>
          <p:cNvSpPr/>
          <p:nvPr/>
        </p:nvSpPr>
        <p:spPr>
          <a:xfrm>
            <a:off x="4168502" y="2466165"/>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21" name="Text 8"/>
          <p:cNvSpPr/>
          <p:nvPr/>
        </p:nvSpPr>
        <p:spPr>
          <a:xfrm>
            <a:off x="4331808" y="2445041"/>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22" name="Text 9"/>
          <p:cNvSpPr/>
          <p:nvPr/>
        </p:nvSpPr>
        <p:spPr>
          <a:xfrm>
            <a:off x="4939269" y="2510556"/>
            <a:ext cx="3804523" cy="347186"/>
          </a:xfrm>
          <a:prstGeom prst="rect">
            <a:avLst/>
          </a:prstGeom>
          <a:noFill/>
          <a:ln/>
        </p:spPr>
        <p:txBody>
          <a:bodyPr wrap="none" rtlCol="0" anchor="t"/>
          <a:lstStyle/>
          <a:p>
            <a:pPr marL="0" indent="0">
              <a:lnSpc>
                <a:spcPts val="2734"/>
              </a:lnSpc>
              <a:buNone/>
            </a:pPr>
            <a:r>
              <a:rPr lang="tr-TR" sz="2400" b="1" dirty="0">
                <a:solidFill>
                  <a:srgbClr val="3C3939"/>
                </a:solidFill>
                <a:latin typeface="Roboto" pitchFamily="34" charset="0"/>
                <a:ea typeface="Roboto" pitchFamily="34" charset="-122"/>
                <a:cs typeface="Roboto" pitchFamily="34" charset="-120"/>
              </a:rPr>
              <a:t>Konvolüsyon</a:t>
            </a:r>
            <a:r>
              <a:rPr lang="tr-TR" sz="3200" b="1" dirty="0">
                <a:solidFill>
                  <a:srgbClr val="3B3535"/>
                </a:solidFill>
                <a:latin typeface="Alexandria" pitchFamily="34" charset="0"/>
                <a:ea typeface="Alexandria" pitchFamily="34" charset="-122"/>
                <a:cs typeface="Alexandria" pitchFamily="34" charset="-120"/>
              </a:rPr>
              <a:t> </a:t>
            </a:r>
            <a:r>
              <a:rPr lang="tr-TR" sz="2400" b="1" dirty="0">
                <a:solidFill>
                  <a:srgbClr val="3C3939"/>
                </a:solidFill>
                <a:latin typeface="Roboto" pitchFamily="34" charset="0"/>
                <a:ea typeface="Roboto" pitchFamily="34" charset="-122"/>
                <a:cs typeface="Roboto" pitchFamily="34" charset="-120"/>
              </a:rPr>
              <a:t>Katmanları</a:t>
            </a:r>
            <a:endParaRPr lang="en-US" sz="2400" b="1" dirty="0">
              <a:solidFill>
                <a:srgbClr val="3C3939"/>
              </a:solidFill>
              <a:latin typeface="Roboto" pitchFamily="34" charset="0"/>
              <a:ea typeface="Roboto" pitchFamily="34" charset="-122"/>
              <a:cs typeface="Roboto" pitchFamily="34" charset="-120"/>
            </a:endParaRPr>
          </a:p>
        </p:txBody>
      </p:sp>
      <p:sp>
        <p:nvSpPr>
          <p:cNvPr id="26" name="Text 13"/>
          <p:cNvSpPr/>
          <p:nvPr/>
        </p:nvSpPr>
        <p:spPr>
          <a:xfrm>
            <a:off x="6012664" y="4172794"/>
            <a:ext cx="3025616" cy="347186"/>
          </a:xfrm>
          <a:prstGeom prst="rect">
            <a:avLst/>
          </a:prstGeom>
          <a:noFill/>
          <a:ln/>
        </p:spPr>
        <p:txBody>
          <a:bodyPr wrap="none" rtlCol="0" anchor="t"/>
          <a:lstStyle/>
          <a:p>
            <a:pPr>
              <a:lnSpc>
                <a:spcPts val="2734"/>
              </a:lnSpc>
            </a:pPr>
            <a:r>
              <a:rPr lang="tr-TR" sz="2400" b="1" dirty="0">
                <a:solidFill>
                  <a:srgbClr val="3C3939"/>
                </a:solidFill>
                <a:latin typeface="Roboto" pitchFamily="34" charset="0"/>
                <a:ea typeface="Roboto" pitchFamily="34" charset="-122"/>
                <a:cs typeface="Roboto" pitchFamily="34" charset="-120"/>
              </a:rPr>
              <a:t>Havuzlama Katmanları</a:t>
            </a:r>
            <a:endParaRPr lang="en-US" sz="2400" b="1" dirty="0">
              <a:solidFill>
                <a:srgbClr val="3C3939"/>
              </a:solidFill>
              <a:latin typeface="Roboto" pitchFamily="34" charset="0"/>
              <a:ea typeface="Roboto" pitchFamily="34" charset="-122"/>
              <a:cs typeface="Roboto" pitchFamily="34" charset="-120"/>
            </a:endParaRPr>
          </a:p>
        </p:txBody>
      </p:sp>
      <p:pic>
        <p:nvPicPr>
          <p:cNvPr id="46" name="Image 0" descr="preencoded.png"/>
          <p:cNvPicPr>
            <a:picLocks noChangeAspect="1"/>
          </p:cNvPicPr>
          <p:nvPr/>
        </p:nvPicPr>
        <p:blipFill>
          <a:blip r:embed="rId3"/>
          <a:stretch>
            <a:fillRect/>
          </a:stretch>
        </p:blipFill>
        <p:spPr>
          <a:xfrm>
            <a:off x="2331102" y="2011444"/>
            <a:ext cx="1741408" cy="1635562"/>
          </a:xfrm>
          <a:prstGeom prst="rect">
            <a:avLst/>
          </a:prstGeom>
        </p:spPr>
      </p:pic>
      <p:sp>
        <p:nvSpPr>
          <p:cNvPr id="47" name="Text 3"/>
          <p:cNvSpPr/>
          <p:nvPr/>
        </p:nvSpPr>
        <p:spPr>
          <a:xfrm>
            <a:off x="3122570" y="2729932"/>
            <a:ext cx="108109"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1</a:t>
            </a:r>
            <a:endParaRPr lang="en-US" sz="3200" dirty="0"/>
          </a:p>
        </p:txBody>
      </p:sp>
      <p:sp>
        <p:nvSpPr>
          <p:cNvPr id="49" name="Text 5"/>
          <p:cNvSpPr/>
          <p:nvPr/>
        </p:nvSpPr>
        <p:spPr>
          <a:xfrm>
            <a:off x="5044925" y="2993271"/>
            <a:ext cx="3942993"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Kenarları, dokuları, vb. yakalamak için tasarlanmış küçük matrisler/filtreler kullanır.</a:t>
            </a:r>
            <a:endParaRPr lang="en-US" dirty="0">
              <a:solidFill>
                <a:srgbClr val="3C3939"/>
              </a:solidFill>
              <a:latin typeface="Roboto" pitchFamily="34" charset="0"/>
              <a:ea typeface="Roboto" pitchFamily="34" charset="-122"/>
              <a:cs typeface="Roboto" pitchFamily="34" charset="-120"/>
            </a:endParaRPr>
          </a:p>
        </p:txBody>
      </p:sp>
      <p:pic>
        <p:nvPicPr>
          <p:cNvPr id="58" name="Image 1" descr="preencoded.png"/>
          <p:cNvPicPr>
            <a:picLocks noChangeAspect="1"/>
          </p:cNvPicPr>
          <p:nvPr/>
        </p:nvPicPr>
        <p:blipFill>
          <a:blip r:embed="rId4"/>
          <a:stretch>
            <a:fillRect/>
          </a:stretch>
        </p:blipFill>
        <p:spPr>
          <a:xfrm>
            <a:off x="1456334" y="3705693"/>
            <a:ext cx="3482935" cy="1635562"/>
          </a:xfrm>
          <a:prstGeom prst="rect">
            <a:avLst/>
          </a:prstGeom>
        </p:spPr>
      </p:pic>
      <p:sp>
        <p:nvSpPr>
          <p:cNvPr id="59" name="Text 7"/>
          <p:cNvSpPr/>
          <p:nvPr/>
        </p:nvSpPr>
        <p:spPr>
          <a:xfrm>
            <a:off x="3006473" y="4246436"/>
            <a:ext cx="448412" cy="403979"/>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2</a:t>
            </a:r>
            <a:endParaRPr lang="en-US" sz="3200" dirty="0"/>
          </a:p>
        </p:txBody>
      </p:sp>
      <p:sp>
        <p:nvSpPr>
          <p:cNvPr id="61" name="Text 9"/>
          <p:cNvSpPr/>
          <p:nvPr/>
        </p:nvSpPr>
        <p:spPr>
          <a:xfrm>
            <a:off x="6070807" y="4654244"/>
            <a:ext cx="4120991" cy="323255"/>
          </a:xfrm>
          <a:prstGeom prst="rect">
            <a:avLst/>
          </a:prstGeom>
          <a:noFill/>
          <a:ln/>
        </p:spPr>
        <p:txBody>
          <a:bodyPr wrap="non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 toplanır ve matris boyutları küçültülür</a:t>
            </a:r>
            <a:endParaRPr lang="en-US" dirty="0"/>
          </a:p>
        </p:txBody>
      </p:sp>
      <p:sp>
        <p:nvSpPr>
          <p:cNvPr id="62" name="Shape 10"/>
          <p:cNvSpPr/>
          <p:nvPr/>
        </p:nvSpPr>
        <p:spPr>
          <a:xfrm flipV="1">
            <a:off x="5191084" y="5331224"/>
            <a:ext cx="5902475" cy="45719"/>
          </a:xfrm>
          <a:prstGeom prst="roundRect">
            <a:avLst>
              <a:gd name="adj" fmla="val 450422"/>
            </a:avLst>
          </a:prstGeom>
          <a:solidFill>
            <a:srgbClr val="C7C7D0"/>
          </a:solidFill>
          <a:ln/>
        </p:spPr>
        <p:txBody>
          <a:bodyPr/>
          <a:lstStyle/>
          <a:p>
            <a:endParaRPr lang="tr-TR"/>
          </a:p>
        </p:txBody>
      </p:sp>
      <p:pic>
        <p:nvPicPr>
          <p:cNvPr id="63" name="Image 2" descr="preencoded.png"/>
          <p:cNvPicPr>
            <a:picLocks noChangeAspect="1"/>
          </p:cNvPicPr>
          <p:nvPr/>
        </p:nvPicPr>
        <p:blipFill>
          <a:blip r:embed="rId5"/>
          <a:stretch>
            <a:fillRect/>
          </a:stretch>
        </p:blipFill>
        <p:spPr>
          <a:xfrm>
            <a:off x="594430" y="5406238"/>
            <a:ext cx="5224343" cy="1635562"/>
          </a:xfrm>
          <a:prstGeom prst="rect">
            <a:avLst/>
          </a:prstGeom>
          <a:solidFill>
            <a:schemeClr val="bg1"/>
          </a:solidFill>
        </p:spPr>
      </p:pic>
      <p:sp>
        <p:nvSpPr>
          <p:cNvPr id="64" name="Text 11"/>
          <p:cNvSpPr/>
          <p:nvPr/>
        </p:nvSpPr>
        <p:spPr>
          <a:xfrm>
            <a:off x="2865294" y="5814177"/>
            <a:ext cx="514552" cy="747490"/>
          </a:xfrm>
          <a:prstGeom prst="rect">
            <a:avLst/>
          </a:prstGeom>
          <a:noFill/>
          <a:ln/>
        </p:spPr>
        <p:txBody>
          <a:bodyPr wrap="none" rtlCol="0" anchor="t"/>
          <a:lstStyle/>
          <a:p>
            <a:pPr marL="0" indent="0" algn="ctr">
              <a:lnSpc>
                <a:spcPts val="3181"/>
              </a:lnSpc>
              <a:buNone/>
            </a:pPr>
            <a:r>
              <a:rPr lang="en-US" sz="3200" dirty="0">
                <a:solidFill>
                  <a:srgbClr val="3C3939"/>
                </a:solidFill>
                <a:latin typeface="Raleway" pitchFamily="34" charset="0"/>
                <a:ea typeface="Raleway" pitchFamily="34" charset="-122"/>
                <a:cs typeface="Raleway" pitchFamily="34" charset="-120"/>
              </a:rPr>
              <a:t>3</a:t>
            </a:r>
            <a:endParaRPr lang="en-US" sz="1988" dirty="0"/>
          </a:p>
        </p:txBody>
      </p:sp>
      <p:sp>
        <p:nvSpPr>
          <p:cNvPr id="65" name="Text 12"/>
          <p:cNvSpPr/>
          <p:nvPr/>
        </p:nvSpPr>
        <p:spPr>
          <a:xfrm>
            <a:off x="7070193" y="5898505"/>
            <a:ext cx="2745343" cy="315635"/>
          </a:xfrm>
          <a:prstGeom prst="rect">
            <a:avLst/>
          </a:prstGeom>
          <a:noFill/>
          <a:ln/>
        </p:spPr>
        <p:txBody>
          <a:bodyPr wrap="none" rtlCol="0" anchor="t"/>
          <a:lstStyle/>
          <a:p>
            <a:pPr indent="0">
              <a:lnSpc>
                <a:spcPts val="2734"/>
              </a:lnSpc>
              <a:buNone/>
            </a:pPr>
            <a:r>
              <a:rPr lang="tr-TR" sz="2400" b="1" dirty="0">
                <a:solidFill>
                  <a:srgbClr val="3B3535"/>
                </a:solidFill>
                <a:ea typeface="Alexandria" pitchFamily="34" charset="-122"/>
              </a:rPr>
              <a:t>Tam Bağlantılı Katmanlar</a:t>
            </a:r>
            <a:endParaRPr lang="en-US" sz="2400" b="1" dirty="0">
              <a:solidFill>
                <a:srgbClr val="3B3535"/>
              </a:solidFill>
              <a:ea typeface="Alexandria" pitchFamily="34" charset="-122"/>
            </a:endParaRPr>
          </a:p>
        </p:txBody>
      </p:sp>
      <p:sp>
        <p:nvSpPr>
          <p:cNvPr id="66" name="Text 13"/>
          <p:cNvSpPr/>
          <p:nvPr/>
        </p:nvSpPr>
        <p:spPr>
          <a:xfrm>
            <a:off x="7340973" y="6385801"/>
            <a:ext cx="5471003" cy="646509"/>
          </a:xfrm>
          <a:prstGeom prst="rect">
            <a:avLst/>
          </a:prstGeom>
          <a:noFill/>
          <a:ln/>
        </p:spPr>
        <p:txBody>
          <a:bodyPr wrap="square" rtlCol="0" anchor="t"/>
          <a:lstStyle/>
          <a:p>
            <a:pPr>
              <a:lnSpc>
                <a:spcPts val="2545"/>
              </a:lnSpc>
            </a:pPr>
            <a:r>
              <a:rPr lang="tr-TR" dirty="0">
                <a:solidFill>
                  <a:srgbClr val="3C3939"/>
                </a:solidFill>
                <a:latin typeface="Roboto" pitchFamily="34" charset="0"/>
                <a:ea typeface="Roboto" pitchFamily="34" charset="-122"/>
                <a:cs typeface="Roboto" pitchFamily="34" charset="-120"/>
              </a:rPr>
              <a:t>Özelliklerden sınıflandırma yapılır</a:t>
            </a:r>
            <a:endParaRPr lang="en-US" dirty="0"/>
          </a:p>
        </p:txBody>
      </p:sp>
      <p:sp>
        <p:nvSpPr>
          <p:cNvPr id="70" name="Text 4"/>
          <p:cNvSpPr/>
          <p:nvPr/>
        </p:nvSpPr>
        <p:spPr>
          <a:xfrm>
            <a:off x="5245805" y="5308463"/>
            <a:ext cx="131088" cy="416481"/>
          </a:xfrm>
          <a:prstGeom prst="rect">
            <a:avLst/>
          </a:prstGeom>
          <a:noFill/>
          <a:ln/>
        </p:spPr>
        <p:txBody>
          <a:bodyPr wrap="none" rtlCol="0" anchor="t"/>
          <a:lstStyle/>
          <a:p>
            <a:pPr marL="0" indent="0" algn="ctr">
              <a:lnSpc>
                <a:spcPts val="3281"/>
              </a:lnSpc>
              <a:buNone/>
            </a:pPr>
            <a:endParaRPr lang="en-US" sz="2624" dirty="0"/>
          </a:p>
        </p:txBody>
      </p:sp>
      <p:sp>
        <p:nvSpPr>
          <p:cNvPr id="71" name="Shape 7"/>
          <p:cNvSpPr/>
          <p:nvPr/>
        </p:nvSpPr>
        <p:spPr>
          <a:xfrm>
            <a:off x="5349415" y="41606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2" name="Text 8"/>
          <p:cNvSpPr/>
          <p:nvPr/>
        </p:nvSpPr>
        <p:spPr>
          <a:xfrm>
            <a:off x="5512721" y="41395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73" name="Shape 7"/>
          <p:cNvSpPr/>
          <p:nvPr/>
        </p:nvSpPr>
        <p:spPr>
          <a:xfrm>
            <a:off x="6406944" y="5907127"/>
            <a:ext cx="499943" cy="499943"/>
          </a:xfrm>
          <a:prstGeom prst="roundRect">
            <a:avLst>
              <a:gd name="adj" fmla="val 20000"/>
            </a:avLst>
          </a:prstGeom>
          <a:solidFill>
            <a:srgbClr val="D5DCF6"/>
          </a:solidFill>
          <a:ln w="7620">
            <a:solidFill>
              <a:srgbClr val="BBC2DC"/>
            </a:solidFill>
            <a:prstDash val="solid"/>
          </a:ln>
        </p:spPr>
        <p:txBody>
          <a:bodyPr/>
          <a:lstStyle/>
          <a:p>
            <a:endParaRPr lang="tr-TR"/>
          </a:p>
        </p:txBody>
      </p:sp>
      <p:sp>
        <p:nvSpPr>
          <p:cNvPr id="74" name="Text 8"/>
          <p:cNvSpPr/>
          <p:nvPr/>
        </p:nvSpPr>
        <p:spPr>
          <a:xfrm>
            <a:off x="6570250" y="5886003"/>
            <a:ext cx="199072" cy="416481"/>
          </a:xfrm>
          <a:prstGeom prst="rect">
            <a:avLst/>
          </a:prstGeom>
          <a:noFill/>
          <a:ln/>
        </p:spPr>
        <p:txBody>
          <a:bodyPr wrap="none" rtlCol="0" anchor="t"/>
          <a:lstStyle/>
          <a:p>
            <a:pPr marL="0" indent="0" algn="ctr">
              <a:lnSpc>
                <a:spcPts val="3281"/>
              </a:lnSpc>
              <a:buNone/>
            </a:pPr>
            <a:r>
              <a:rPr lang="tr-TR" sz="2624" b="1" dirty="0">
                <a:solidFill>
                  <a:srgbClr val="3B3535"/>
                </a:solidFill>
                <a:ea typeface="Alexandria" pitchFamily="34" charset="-122"/>
              </a:rPr>
              <a:t>X</a:t>
            </a:r>
            <a:endParaRPr lang="en-US" sz="2624" dirty="0"/>
          </a:p>
        </p:txBody>
      </p:sp>
      <p:sp>
        <p:nvSpPr>
          <p:cNvPr id="2" name="Shape 10">
            <a:extLst>
              <a:ext uri="{FF2B5EF4-FFF2-40B4-BE49-F238E27FC236}">
                <a16:creationId xmlns:a16="http://schemas.microsoft.com/office/drawing/2014/main" id="{5532ACD1-F381-B4A6-0461-E8EE15B81EB4}"/>
              </a:ext>
            </a:extLst>
          </p:cNvPr>
          <p:cNvSpPr/>
          <p:nvPr/>
        </p:nvSpPr>
        <p:spPr>
          <a:xfrm flipV="1">
            <a:off x="4486478" y="3647006"/>
            <a:ext cx="5902475" cy="45719"/>
          </a:xfrm>
          <a:prstGeom prst="roundRect">
            <a:avLst>
              <a:gd name="adj" fmla="val 450422"/>
            </a:avLst>
          </a:prstGeom>
          <a:solidFill>
            <a:srgbClr val="C7C7D0"/>
          </a:solidFill>
          <a:ln/>
        </p:spPr>
        <p:txBody>
          <a:bodyPr/>
          <a:lstStyle/>
          <a:p>
            <a:endParaRPr lang="tr-TR"/>
          </a:p>
        </p:txBody>
      </p:sp>
      <p:sp>
        <p:nvSpPr>
          <p:cNvPr id="3" name="Dikdörtgen: Köşeleri Yuvarlatılmış 2">
            <a:extLst>
              <a:ext uri="{FF2B5EF4-FFF2-40B4-BE49-F238E27FC236}">
                <a16:creationId xmlns:a16="http://schemas.microsoft.com/office/drawing/2014/main" id="{A69C284D-796C-A4A9-C8D9-91B4A404F75C}"/>
              </a:ext>
            </a:extLst>
          </p:cNvPr>
          <p:cNvSpPr/>
          <p:nvPr/>
        </p:nvSpPr>
        <p:spPr>
          <a:xfrm>
            <a:off x="7070193" y="5799101"/>
            <a:ext cx="4325940" cy="975854"/>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23868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4995" y="307554"/>
            <a:ext cx="14630400" cy="975854"/>
          </a:xfrm>
          <a:prstGeom prst="rect">
            <a:avLst/>
          </a:prstGeom>
          <a:noFill/>
          <a:ln/>
        </p:spPr>
        <p:txBody>
          <a:bodyPr wrap="square" rtlCol="0" anchor="t"/>
          <a:lstStyle/>
          <a:p>
            <a:pPr marL="0" indent="0" algn="ctr">
              <a:lnSpc>
                <a:spcPts val="6494"/>
              </a:lnSpc>
              <a:buNone/>
            </a:pPr>
            <a:r>
              <a:rPr lang="tr-TR" sz="4800" b="1" dirty="0">
                <a:solidFill>
                  <a:srgbClr val="101014"/>
                </a:solidFill>
                <a:latin typeface="Playfair Display" pitchFamily="34" charset="0"/>
                <a:ea typeface="Playfair Display" pitchFamily="34" charset="-122"/>
                <a:cs typeface="Playfair Display" pitchFamily="34" charset="-120"/>
              </a:rPr>
              <a:t>Tam Bağlantılı Katmanlar</a:t>
            </a:r>
            <a:endParaRPr lang="en-US" sz="4800" dirty="0"/>
          </a:p>
        </p:txBody>
      </p:sp>
      <p:sp>
        <p:nvSpPr>
          <p:cNvPr id="15" name="Text 12"/>
          <p:cNvSpPr/>
          <p:nvPr/>
        </p:nvSpPr>
        <p:spPr>
          <a:xfrm>
            <a:off x="6406944" y="10566406"/>
            <a:ext cx="6094630" cy="1689259"/>
          </a:xfrm>
          <a:prstGeom prst="rect">
            <a:avLst/>
          </a:prstGeom>
          <a:noFill/>
          <a:ln/>
        </p:spPr>
        <p:txBody>
          <a:bodyPr wrap="square" rtlCol="0" anchor="t"/>
          <a:lstStyle/>
          <a:p>
            <a:pPr marL="0" indent="0">
              <a:lnSpc>
                <a:spcPts val="3325"/>
              </a:lnSpc>
              <a:buNone/>
            </a:pPr>
            <a:endParaRPr lang="en-US" dirty="0"/>
          </a:p>
        </p:txBody>
      </p:sp>
      <p:sp>
        <p:nvSpPr>
          <p:cNvPr id="50" name="Shape 5">
            <a:extLst>
              <a:ext uri="{FF2B5EF4-FFF2-40B4-BE49-F238E27FC236}">
                <a16:creationId xmlns:a16="http://schemas.microsoft.com/office/drawing/2014/main" id="{0E958485-FAEF-C347-A55B-07E78ACC74C6}"/>
              </a:ext>
            </a:extLst>
          </p:cNvPr>
          <p:cNvSpPr/>
          <p:nvPr/>
        </p:nvSpPr>
        <p:spPr>
          <a:xfrm flipV="1">
            <a:off x="0" y="1180353"/>
            <a:ext cx="14655395" cy="45719"/>
          </a:xfrm>
          <a:prstGeom prst="rect">
            <a:avLst/>
          </a:prstGeom>
          <a:solidFill>
            <a:schemeClr val="bg1">
              <a:lumMod val="50000"/>
            </a:schemeClr>
          </a:solidFill>
          <a:ln/>
        </p:spPr>
        <p:txBody>
          <a:bodyPr/>
          <a:lstStyle/>
          <a:p>
            <a:endParaRPr lang="en-GB" dirty="0"/>
          </a:p>
        </p:txBody>
      </p:sp>
      <p:sp>
        <p:nvSpPr>
          <p:cNvPr id="3" name="Metin kutusu 2">
            <a:extLst>
              <a:ext uri="{FF2B5EF4-FFF2-40B4-BE49-F238E27FC236}">
                <a16:creationId xmlns:a16="http://schemas.microsoft.com/office/drawing/2014/main" id="{8FE8ED85-D28E-831F-ED8B-0060872374E3}"/>
              </a:ext>
            </a:extLst>
          </p:cNvPr>
          <p:cNvSpPr txBox="1"/>
          <p:nvPr/>
        </p:nvSpPr>
        <p:spPr>
          <a:xfrm>
            <a:off x="387625" y="4876693"/>
            <a:ext cx="7340600" cy="369332"/>
          </a:xfrm>
          <a:prstGeom prst="rect">
            <a:avLst/>
          </a:prstGeom>
          <a:noFill/>
        </p:spPr>
        <p:txBody>
          <a:bodyPr wrap="square">
            <a:spAutoFit/>
          </a:bodyPr>
          <a:lstStyle/>
          <a:p>
            <a:r>
              <a:rPr lang="tr-TR" dirty="0">
                <a:solidFill>
                  <a:srgbClr val="3C3939"/>
                </a:solidFill>
                <a:latin typeface="Roboto" pitchFamily="34" charset="0"/>
                <a:ea typeface="Roboto" pitchFamily="34" charset="-122"/>
                <a:cs typeface="Roboto" pitchFamily="34" charset="-120"/>
              </a:rPr>
              <a:t>1 - Düzleştirme (</a:t>
            </a:r>
            <a:r>
              <a:rPr lang="tr-TR" dirty="0" err="1">
                <a:solidFill>
                  <a:srgbClr val="3C3939"/>
                </a:solidFill>
                <a:latin typeface="Roboto" pitchFamily="34" charset="0"/>
                <a:ea typeface="Roboto" pitchFamily="34" charset="-122"/>
                <a:cs typeface="Roboto" pitchFamily="34" charset="-120"/>
              </a:rPr>
              <a:t>Flattening</a:t>
            </a:r>
            <a:r>
              <a:rPr lang="tr-TR" dirty="0">
                <a:solidFill>
                  <a:srgbClr val="3C3939"/>
                </a:solidFill>
                <a:latin typeface="Roboto" pitchFamily="34" charset="0"/>
                <a:ea typeface="Roboto" pitchFamily="34" charset="-122"/>
                <a:cs typeface="Roboto" pitchFamily="34" charset="-120"/>
              </a:rPr>
              <a:t>)</a:t>
            </a:r>
          </a:p>
        </p:txBody>
      </p:sp>
      <p:sp>
        <p:nvSpPr>
          <p:cNvPr id="5" name="Metin kutusu 4">
            <a:extLst>
              <a:ext uri="{FF2B5EF4-FFF2-40B4-BE49-F238E27FC236}">
                <a16:creationId xmlns:a16="http://schemas.microsoft.com/office/drawing/2014/main" id="{7A6F98A8-4A56-3CC7-4584-87163D887EF7}"/>
              </a:ext>
            </a:extLst>
          </p:cNvPr>
          <p:cNvSpPr txBox="1"/>
          <p:nvPr/>
        </p:nvSpPr>
        <p:spPr>
          <a:xfrm>
            <a:off x="387625" y="5289697"/>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2 - Tam Bağlantı (Full Connectivity)</a:t>
            </a:r>
          </a:p>
        </p:txBody>
      </p:sp>
      <p:sp>
        <p:nvSpPr>
          <p:cNvPr id="8" name="Metin kutusu 7">
            <a:extLst>
              <a:ext uri="{FF2B5EF4-FFF2-40B4-BE49-F238E27FC236}">
                <a16:creationId xmlns:a16="http://schemas.microsoft.com/office/drawing/2014/main" id="{00B47E21-4E6D-27F2-61C5-EF5A7C44DED2}"/>
              </a:ext>
            </a:extLst>
          </p:cNvPr>
          <p:cNvSpPr txBox="1"/>
          <p:nvPr/>
        </p:nvSpPr>
        <p:spPr>
          <a:xfrm>
            <a:off x="387625" y="5738215"/>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3 </a:t>
            </a:r>
            <a:r>
              <a:rPr lang="tr-TR"/>
              <a:t>- </a:t>
            </a:r>
            <a:r>
              <a:rPr lang="en-US"/>
              <a:t>Ağırlıklar ve Biaslar</a:t>
            </a:r>
            <a:r>
              <a:rPr lang="en-US" dirty="0"/>
              <a:t> (Weights and </a:t>
            </a:r>
            <a:r>
              <a:rPr lang="en-US"/>
              <a:t>Biases)</a:t>
            </a:r>
            <a:endParaRPr lang="tr-TR" dirty="0"/>
          </a:p>
        </p:txBody>
      </p:sp>
      <p:sp>
        <p:nvSpPr>
          <p:cNvPr id="10" name="Metin kutusu 9">
            <a:extLst>
              <a:ext uri="{FF2B5EF4-FFF2-40B4-BE49-F238E27FC236}">
                <a16:creationId xmlns:a16="http://schemas.microsoft.com/office/drawing/2014/main" id="{0981924D-F05D-83BB-71C8-24E0241138A6}"/>
              </a:ext>
            </a:extLst>
          </p:cNvPr>
          <p:cNvSpPr txBox="1"/>
          <p:nvPr/>
        </p:nvSpPr>
        <p:spPr>
          <a:xfrm>
            <a:off x="387625" y="6151219"/>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4 - Aktivasyon Fonksiyonları</a:t>
            </a:r>
          </a:p>
        </p:txBody>
      </p:sp>
      <p:sp>
        <p:nvSpPr>
          <p:cNvPr id="12" name="Metin kutusu 11">
            <a:extLst>
              <a:ext uri="{FF2B5EF4-FFF2-40B4-BE49-F238E27FC236}">
                <a16:creationId xmlns:a16="http://schemas.microsoft.com/office/drawing/2014/main" id="{CB106A3F-80AE-7C27-DAAC-26A32009291A}"/>
              </a:ext>
            </a:extLst>
          </p:cNvPr>
          <p:cNvSpPr txBox="1"/>
          <p:nvPr/>
        </p:nvSpPr>
        <p:spPr>
          <a:xfrm>
            <a:off x="387625" y="2348630"/>
            <a:ext cx="7340600" cy="1200329"/>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Tam bağlantılı katmanlar, CNN'nin sonundaki çıkarılan özellikleri alır ve bu özellikleri belirli sınıflara veya değerlere dönüştürür. Bu katmanlar, özelliklerin birbirleriyle olan ilişkilerini öğrenir ve en önemli özellikleri seçerek çıktı katmanına aktarır.</a:t>
            </a:r>
          </a:p>
        </p:txBody>
      </p:sp>
      <p:pic>
        <p:nvPicPr>
          <p:cNvPr id="14" name="Resim 13" descr="diyagram, taslak, çizgi, plan içeren bir resim&#10;&#10;Açıklama otomatik olarak oluşturuldu">
            <a:extLst>
              <a:ext uri="{FF2B5EF4-FFF2-40B4-BE49-F238E27FC236}">
                <a16:creationId xmlns:a16="http://schemas.microsoft.com/office/drawing/2014/main" id="{EDE581DA-12F8-A694-7926-08112AD2797D}"/>
              </a:ext>
            </a:extLst>
          </p:cNvPr>
          <p:cNvPicPr>
            <a:picLocks noChangeAspect="1"/>
          </p:cNvPicPr>
          <p:nvPr/>
        </p:nvPicPr>
        <p:blipFill rotWithShape="1">
          <a:blip r:embed="rId3"/>
          <a:srcRect l="66285"/>
          <a:stretch/>
        </p:blipFill>
        <p:spPr>
          <a:xfrm>
            <a:off x="9454259" y="2088187"/>
            <a:ext cx="4432264" cy="4436884"/>
          </a:xfrm>
          <a:prstGeom prst="rect">
            <a:avLst/>
          </a:prstGeom>
        </p:spPr>
      </p:pic>
      <p:sp>
        <p:nvSpPr>
          <p:cNvPr id="2" name="Metin kutusu 1">
            <a:extLst>
              <a:ext uri="{FF2B5EF4-FFF2-40B4-BE49-F238E27FC236}">
                <a16:creationId xmlns:a16="http://schemas.microsoft.com/office/drawing/2014/main" id="{059FD0D7-10DD-D299-5CBC-B2043719201F}"/>
              </a:ext>
            </a:extLst>
          </p:cNvPr>
          <p:cNvSpPr txBox="1"/>
          <p:nvPr/>
        </p:nvSpPr>
        <p:spPr>
          <a:xfrm>
            <a:off x="387625" y="6564223"/>
            <a:ext cx="7340600" cy="369332"/>
          </a:xfrm>
          <a:prstGeom prst="rect">
            <a:avLst/>
          </a:prstGeom>
          <a:noFill/>
        </p:spPr>
        <p:txBody>
          <a:bodyPr wrap="square">
            <a:spAutoFit/>
          </a:bodyPr>
          <a:lstStyle>
            <a:lvl1pPr>
              <a:defRPr>
                <a:solidFill>
                  <a:srgbClr val="3C3939"/>
                </a:solidFill>
                <a:latin typeface="Roboto" pitchFamily="34" charset="0"/>
                <a:ea typeface="Roboto" pitchFamily="34" charset="-122"/>
                <a:cs typeface="Roboto" pitchFamily="34" charset="-120"/>
              </a:defRPr>
            </a:lvl1pPr>
          </a:lstStyle>
          <a:p>
            <a:r>
              <a:rPr lang="tr-TR" dirty="0"/>
              <a:t>5 – Çıkış Katmanı</a:t>
            </a:r>
          </a:p>
        </p:txBody>
      </p:sp>
      <p:sp>
        <p:nvSpPr>
          <p:cNvPr id="7" name="Dikdörtgen: Köşeleri Yuvarlatılmış 6">
            <a:extLst>
              <a:ext uri="{FF2B5EF4-FFF2-40B4-BE49-F238E27FC236}">
                <a16:creationId xmlns:a16="http://schemas.microsoft.com/office/drawing/2014/main" id="{E2DBFB81-336B-FB0F-696C-A196D3A57A68}"/>
              </a:ext>
            </a:extLst>
          </p:cNvPr>
          <p:cNvSpPr/>
          <p:nvPr/>
        </p:nvSpPr>
        <p:spPr>
          <a:xfrm>
            <a:off x="387625" y="2088187"/>
            <a:ext cx="7340600" cy="1604314"/>
          </a:xfrm>
          <a:prstGeom prst="roundRect">
            <a:avLst/>
          </a:prstGeom>
          <a:solidFill>
            <a:schemeClr val="accent1">
              <a:alpha val="15000"/>
            </a:schemeClr>
          </a:solidFill>
          <a:ln>
            <a:solidFill>
              <a:schemeClr val="accent1">
                <a:shade val="15000"/>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504161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1050</TotalTime>
  <Words>794</Words>
  <Application>Microsoft Office PowerPoint</Application>
  <PresentationFormat>Özel</PresentationFormat>
  <Paragraphs>156</Paragraphs>
  <Slides>17</Slides>
  <Notes>16</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17</vt:i4>
      </vt:variant>
    </vt:vector>
  </HeadingPairs>
  <TitlesOfParts>
    <vt:vector size="26" baseType="lpstr">
      <vt:lpstr>Alexandria</vt:lpstr>
      <vt:lpstr>Arial</vt:lpstr>
      <vt:lpstr>Open Sans</vt:lpstr>
      <vt:lpstr>Playfair Display</vt:lpstr>
      <vt:lpstr>Raleway</vt:lpstr>
      <vt:lpstr>Roboto</vt:lpstr>
      <vt:lpstr>Söhne</vt:lpstr>
      <vt:lpstr>Sora</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burak gün</cp:lastModifiedBy>
  <cp:revision>82</cp:revision>
  <dcterms:created xsi:type="dcterms:W3CDTF">2024-04-20T07:18:26Z</dcterms:created>
  <dcterms:modified xsi:type="dcterms:W3CDTF">2024-05-21T18:23:20Z</dcterms:modified>
</cp:coreProperties>
</file>